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1" r:id="rId8"/>
    <p:sldId id="263" r:id="rId9"/>
    <p:sldId id="265" r:id="rId10"/>
    <p:sldId id="267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E1236-FD7F-4942-9E57-A4A5960272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608E2B-27B9-42C6-9317-30157808BC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CC1D13-3630-4D38-AC59-5F805301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3E4A8-701A-460E-855C-36AF3EE66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5235B8-CEC4-481A-B217-96E6BBDD1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11851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3EE84-7698-4178-851C-76ADE3565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EB1FC-8190-4D28-9E6F-F802C23BD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EE9166-80D6-47D9-BBAC-85698868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1BD6C-CECF-49D4-B1C5-454B1D559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192B4-A727-4ADE-A63D-8FC57EAE0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13789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D6853-5760-47A9-BDA8-9A1B5FA88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39A46-0263-4753-829F-593BEA1F3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7D00B-A414-4781-87C0-424348401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9D7DC-1764-40EB-8CBE-2B94BF68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B0DFF-A04C-417B-897E-18B8FA17F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33145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645AC3-1E8A-4912-A0AA-E7C6FAC3E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0861CD-D98C-4780-B315-549A1B9012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5AA7D6-A176-44C1-8EEF-82224412B1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6574B9-7994-4476-8A9F-7A1523B26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7605EE-898B-4DDF-ACB4-239076C68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EB6ED-7D13-48C4-8CC3-A9B90AB8E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4464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30F67-6D68-46BB-8890-4D96250C5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3A1C8-ED3A-4EB4-A0AD-AA797DCCE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B3442-84E2-4FF1-AF20-8F73FAC701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D5A54D-D61A-4D57-8F2D-C69D0F5A92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0DB9AA-DEA4-4165-8BB5-4658B25659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A38C70-B392-40A0-9EC3-DFFB15410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B8814-27B0-47E4-A4FD-F66D5CF9D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E2F886-5F39-4823-8132-0BB140922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03920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79CA7-9C54-43C4-8014-07F1CFBD9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A48CC-C4E5-425E-B04A-780F308E1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041B83-E516-40EF-B1D2-FE4A92E9A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A39C97-F226-4C43-B802-62121288E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96345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4E6B38-94EC-48FF-9B9C-EDB49AC7F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DA27C8-F3EB-4D4A-9120-56AE4BA34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B3651-EA65-4590-AAC6-203F63C6D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92635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8EBA1-9A6F-41E3-BB6C-EE462F2A3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A73B8-7377-424A-8670-842EEA4CA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65766A-4637-4299-A845-F213CB89C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4E9642-E621-4DF0-8769-4F1A0718B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650108-838F-4C63-BCD7-244C681D8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1414E1-CE68-4370-A92A-35A809EA9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78610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8B036-3DD6-4E3F-AC3E-33CFF8979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D47B98-072B-40F9-90AF-DD499D17FC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4E27B6-86FF-4415-9C37-AEA17EC45A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B31456-7B78-4B88-9E3C-84EE03428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A3007B-DB98-4E5C-A403-89F576B2B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E5D660-8EFB-4B14-88F2-7821CB76C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6842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137D5-1169-4720-A0C9-ACB77FC03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1B534E-1957-44AC-B50A-C610342B3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67B14-8955-4361-A4A7-337948D9D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D66C3-07A7-400B-954D-837C1188C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29D57-483C-49E7-A986-C0D28747F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5539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90D849-1006-4E1C-8D5D-7DE2D14365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801CAD-3750-4157-91FA-F3CCA7AEC9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5A1925-7A01-42EC-9319-A069A7A69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5DC852-6605-4C04-A9B5-A3AC78AED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9FBB3-7D98-4487-A7E7-6120353C7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15541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991820"/>
            <a:ext cx="11060906" cy="86617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27290" y="875715"/>
            <a:ext cx="317580" cy="29717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78458" y="875728"/>
            <a:ext cx="255524" cy="302260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65097" y="880770"/>
            <a:ext cx="398159" cy="29464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028042" y="864742"/>
            <a:ext cx="1710989" cy="322872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783615" y="882611"/>
            <a:ext cx="622804" cy="299669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32753" y="877531"/>
            <a:ext cx="324234" cy="298450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917310" y="894448"/>
            <a:ext cx="243489" cy="26797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196979" y="882573"/>
            <a:ext cx="250875" cy="327659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581789" y="882561"/>
            <a:ext cx="511190" cy="290830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119313" y="864742"/>
            <a:ext cx="1699708" cy="322872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881810" y="875715"/>
            <a:ext cx="317580" cy="297179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8252828" y="875703"/>
            <a:ext cx="1073683" cy="33451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9060" y="2127884"/>
            <a:ext cx="5001260" cy="3919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50940" y="2127884"/>
            <a:ext cx="5026659" cy="4194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5182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BA9E3C-8D60-4481-BD95-D5DF40EF7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39D31-13E0-453E-A58B-474CFB9C8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B70913-15F1-48CA-836C-B973B9DB6B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5C961-CBEA-4318-BDC9-0D5CCA6FF560}" type="datetimeFigureOut">
              <a:rPr lang="en-ID" smtClean="0"/>
              <a:t>19/12/2024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8BD40-E410-479A-BF73-41E86E41AE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E547D-ADB9-4F72-8395-5BC7FD8B72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F1628-2990-4523-A1B3-F733319B4D5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54126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3.png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59.png"/><Relationship Id="rId7" Type="http://schemas.openxmlformats.org/officeDocument/2006/relationships/image" Target="../media/image8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88.jpg"/><Relationship Id="rId4" Type="http://schemas.openxmlformats.org/officeDocument/2006/relationships/image" Target="../media/image60.png"/><Relationship Id="rId9" Type="http://schemas.openxmlformats.org/officeDocument/2006/relationships/image" Target="../media/image8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80.png"/><Relationship Id="rId7" Type="http://schemas.openxmlformats.org/officeDocument/2006/relationships/image" Target="../media/image93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10" Type="http://schemas.openxmlformats.org/officeDocument/2006/relationships/image" Target="../media/image102.jpg"/><Relationship Id="rId4" Type="http://schemas.openxmlformats.org/officeDocument/2006/relationships/image" Target="../media/image97.png"/><Relationship Id="rId9" Type="http://schemas.openxmlformats.org/officeDocument/2006/relationships/image" Target="../media/image10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3.png"/><Relationship Id="rId3" Type="http://schemas.openxmlformats.org/officeDocument/2006/relationships/image" Target="../media/image104.png"/><Relationship Id="rId7" Type="http://schemas.openxmlformats.org/officeDocument/2006/relationships/image" Target="../media/image30.png"/><Relationship Id="rId12" Type="http://schemas.openxmlformats.org/officeDocument/2006/relationships/image" Target="../media/image112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11" Type="http://schemas.openxmlformats.org/officeDocument/2006/relationships/image" Target="../media/image111.png"/><Relationship Id="rId5" Type="http://schemas.openxmlformats.org/officeDocument/2006/relationships/image" Target="../media/image106.png"/><Relationship Id="rId10" Type="http://schemas.openxmlformats.org/officeDocument/2006/relationships/image" Target="../media/image110.png"/><Relationship Id="rId4" Type="http://schemas.openxmlformats.org/officeDocument/2006/relationships/image" Target="../media/image105.png"/><Relationship Id="rId9" Type="http://schemas.openxmlformats.org/officeDocument/2006/relationships/image" Target="../media/image109.png"/><Relationship Id="rId14" Type="http://schemas.openxmlformats.org/officeDocument/2006/relationships/image" Target="../media/image114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g"/><Relationship Id="rId4" Type="http://schemas.openxmlformats.org/officeDocument/2006/relationships/image" Target="../media/image117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jpg"/><Relationship Id="rId3" Type="http://schemas.openxmlformats.org/officeDocument/2006/relationships/image" Target="../media/image96.png"/><Relationship Id="rId7" Type="http://schemas.openxmlformats.org/officeDocument/2006/relationships/image" Target="../media/image12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3.png"/><Relationship Id="rId7" Type="http://schemas.openxmlformats.org/officeDocument/2006/relationships/image" Target="../media/image127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png"/><Relationship Id="rId11" Type="http://schemas.openxmlformats.org/officeDocument/2006/relationships/image" Target="../media/image131.jpg"/><Relationship Id="rId5" Type="http://schemas.openxmlformats.org/officeDocument/2006/relationships/image" Target="../media/image125.png"/><Relationship Id="rId10" Type="http://schemas.openxmlformats.org/officeDocument/2006/relationships/image" Target="../media/image130.png"/><Relationship Id="rId4" Type="http://schemas.openxmlformats.org/officeDocument/2006/relationships/image" Target="../media/image124.png"/><Relationship Id="rId9" Type="http://schemas.openxmlformats.org/officeDocument/2006/relationships/image" Target="../media/image129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8AD63-A190-45A1-A4F1-DBA9CE9D41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IVU (</a:t>
            </a:r>
            <a:r>
              <a:rPr lang="en-US" dirty="0" err="1"/>
              <a:t>Intravena</a:t>
            </a:r>
            <a:r>
              <a:rPr lang="en-US" dirty="0"/>
              <a:t> </a:t>
            </a:r>
            <a:r>
              <a:rPr lang="en-US" dirty="0" err="1"/>
              <a:t>Urografi</a:t>
            </a:r>
            <a:r>
              <a:rPr lang="en-US" dirty="0"/>
              <a:t>)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C65FF9-8429-4930-9EFE-4511AC02EB3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Dyah</a:t>
            </a:r>
            <a:r>
              <a:rPr lang="en-US" dirty="0"/>
              <a:t> </a:t>
            </a:r>
            <a:r>
              <a:rPr lang="en-US" dirty="0" err="1"/>
              <a:t>Ayu</a:t>
            </a:r>
            <a:r>
              <a:rPr lang="en-US" dirty="0"/>
              <a:t> </a:t>
            </a:r>
            <a:r>
              <a:rPr lang="en-US" dirty="0" err="1"/>
              <a:t>Puspitaningtyas,M.Tr.ID</a:t>
            </a:r>
            <a:r>
              <a:rPr lang="en-US" dirty="0"/>
              <a:t>.,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97709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6A50E-6932-4EE3-82BB-A0B8BEFE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5BC8F-4501-4D56-AA08-9691734E2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Pemeriksaan</a:t>
            </a:r>
            <a:r>
              <a:rPr lang="en-ID" dirty="0"/>
              <a:t> </a:t>
            </a:r>
            <a:r>
              <a:rPr lang="en-ID" dirty="0" err="1"/>
              <a:t>radiografi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saluran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merupakan</a:t>
            </a:r>
            <a:r>
              <a:rPr lang="en-ID" dirty="0"/>
              <a:t> salah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prosedur</a:t>
            </a:r>
            <a:r>
              <a:rPr lang="en-ID" dirty="0"/>
              <a:t> media </a:t>
            </a:r>
            <a:r>
              <a:rPr lang="en-ID" dirty="0" err="1"/>
              <a:t>kontras</a:t>
            </a:r>
            <a:r>
              <a:rPr lang="en-ID" dirty="0"/>
              <a:t> yang </a:t>
            </a:r>
            <a:r>
              <a:rPr lang="en-ID" dirty="0" err="1"/>
              <a:t>umum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di </a:t>
            </a:r>
            <a:r>
              <a:rPr lang="en-ID" dirty="0" err="1"/>
              <a:t>departemen</a:t>
            </a:r>
            <a:r>
              <a:rPr lang="en-ID" dirty="0"/>
              <a:t> </a:t>
            </a:r>
            <a:r>
              <a:rPr lang="en-ID" dirty="0" err="1"/>
              <a:t>radiologi</a:t>
            </a:r>
            <a:r>
              <a:rPr lang="en-ID" dirty="0"/>
              <a:t>.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saluran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terdiri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, </a:t>
            </a:r>
            <a:r>
              <a:rPr lang="en-ID" dirty="0" err="1"/>
              <a:t>dua</a:t>
            </a:r>
            <a:r>
              <a:rPr lang="en-ID" dirty="0"/>
              <a:t> ureter,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, dan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uretra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7354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50308" y="323392"/>
            <a:ext cx="1646555" cy="341630"/>
            <a:chOff x="750308" y="323392"/>
            <a:chExt cx="1646555" cy="3416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0308" y="323392"/>
              <a:ext cx="764420" cy="3134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50917" y="330238"/>
              <a:ext cx="845587" cy="334632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76272" y="769619"/>
            <a:ext cx="8569452" cy="531876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4B506-1BDA-4EF5-B683-88939F5AE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A92C9-CB00-43D2-98E5-F5417A5E9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ID" dirty="0"/>
              <a:t>Rata-rata </a:t>
            </a:r>
            <a:r>
              <a:rPr lang="en-ID" dirty="0" err="1"/>
              <a:t>ginjal</a:t>
            </a:r>
            <a:r>
              <a:rPr lang="en-ID" dirty="0"/>
              <a:t> orang </a:t>
            </a:r>
            <a:r>
              <a:rPr lang="en-ID" dirty="0" err="1"/>
              <a:t>dewasa</a:t>
            </a:r>
            <a:r>
              <a:rPr lang="en-ID" dirty="0"/>
              <a:t> </a:t>
            </a:r>
            <a:r>
              <a:rPr lang="en-ID" dirty="0" err="1"/>
              <a:t>berukuran</a:t>
            </a:r>
            <a:r>
              <a:rPr lang="en-ID" dirty="0"/>
              <a:t> </a:t>
            </a:r>
            <a:r>
              <a:rPr lang="en-ID" dirty="0" err="1"/>
              <a:t>cukup</a:t>
            </a:r>
            <a:r>
              <a:rPr lang="en-ID" dirty="0"/>
              <a:t> </a:t>
            </a:r>
            <a:r>
              <a:rPr lang="en-ID" dirty="0" err="1"/>
              <a:t>kecil</a:t>
            </a:r>
            <a:r>
              <a:rPr lang="en-ID" dirty="0"/>
              <a:t>,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berat</a:t>
            </a:r>
            <a:r>
              <a:rPr lang="en-ID" dirty="0"/>
              <a:t> </a:t>
            </a:r>
            <a:r>
              <a:rPr lang="en-ID" dirty="0" err="1"/>
              <a:t>sekitar</a:t>
            </a:r>
            <a:r>
              <a:rPr lang="en-ID" dirty="0"/>
              <a:t> 150 g. </a:t>
            </a:r>
            <a:r>
              <a:rPr lang="en-ID" dirty="0" err="1"/>
              <a:t>Ukurannya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panjang</a:t>
            </a:r>
            <a:r>
              <a:rPr lang="en-ID" dirty="0"/>
              <a:t> 10 </a:t>
            </a:r>
            <a:r>
              <a:rPr lang="en-ID" dirty="0" err="1"/>
              <a:t>hingga</a:t>
            </a:r>
            <a:r>
              <a:rPr lang="en-ID" dirty="0"/>
              <a:t> 12 cm (4 </a:t>
            </a:r>
            <a:r>
              <a:rPr lang="en-ID" dirty="0" err="1"/>
              <a:t>hingga</a:t>
            </a:r>
            <a:r>
              <a:rPr lang="en-ID" dirty="0"/>
              <a:t> 5 </a:t>
            </a:r>
            <a:r>
              <a:rPr lang="en-ID" dirty="0" err="1"/>
              <a:t>inci</a:t>
            </a:r>
            <a:r>
              <a:rPr lang="en-ID" dirty="0"/>
              <a:t>), </a:t>
            </a:r>
            <a:r>
              <a:rPr lang="en-ID" dirty="0" err="1"/>
              <a:t>lebar</a:t>
            </a:r>
            <a:r>
              <a:rPr lang="en-ID" dirty="0"/>
              <a:t> 5 </a:t>
            </a:r>
            <a:r>
              <a:rPr lang="en-ID" dirty="0" err="1"/>
              <a:t>hingga</a:t>
            </a:r>
            <a:r>
              <a:rPr lang="en-ID" dirty="0"/>
              <a:t> 7,5 cm (2 </a:t>
            </a:r>
            <a:r>
              <a:rPr lang="en-ID" dirty="0" err="1"/>
              <a:t>hingga</a:t>
            </a:r>
            <a:r>
              <a:rPr lang="en-ID" dirty="0"/>
              <a:t> 3 </a:t>
            </a:r>
            <a:r>
              <a:rPr lang="en-ID" dirty="0" err="1"/>
              <a:t>inci</a:t>
            </a:r>
            <a:r>
              <a:rPr lang="en-ID" dirty="0"/>
              <a:t>), dan </a:t>
            </a:r>
            <a:r>
              <a:rPr lang="en-ID" dirty="0" err="1"/>
              <a:t>tebal</a:t>
            </a:r>
            <a:r>
              <a:rPr lang="en-ID" dirty="0"/>
              <a:t> 2,5 cm (1 </a:t>
            </a:r>
            <a:r>
              <a:rPr lang="en-ID" dirty="0" err="1"/>
              <a:t>inci</a:t>
            </a:r>
            <a:r>
              <a:rPr lang="en-ID" dirty="0"/>
              <a:t>). </a:t>
            </a:r>
            <a:r>
              <a:rPr lang="en-ID" dirty="0" err="1"/>
              <a:t>Ginjal</a:t>
            </a:r>
            <a:r>
              <a:rPr lang="en-ID" dirty="0"/>
              <a:t> </a:t>
            </a:r>
            <a:r>
              <a:rPr lang="en-ID" dirty="0" err="1"/>
              <a:t>kiri</a:t>
            </a:r>
            <a:r>
              <a:rPr lang="en-ID" dirty="0"/>
              <a:t> </a:t>
            </a:r>
            <a:r>
              <a:rPr lang="en-ID" dirty="0" err="1"/>
              <a:t>sedikit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panjang</a:t>
            </a:r>
            <a:r>
              <a:rPr lang="en-ID" dirty="0"/>
              <a:t> </a:t>
            </a:r>
            <a:r>
              <a:rPr lang="en-ID" dirty="0" err="1"/>
              <a:t>tetapi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sempit</a:t>
            </a:r>
            <a:r>
              <a:rPr lang="en-ID" dirty="0"/>
              <a:t> </a:t>
            </a:r>
            <a:r>
              <a:rPr lang="en-ID" dirty="0" err="1"/>
              <a:t>daripada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 </a:t>
            </a:r>
            <a:r>
              <a:rPr lang="en-ID" dirty="0" err="1"/>
              <a:t>kanan</a:t>
            </a:r>
            <a:r>
              <a:rPr lang="en-ID" dirty="0"/>
              <a:t>. </a:t>
            </a:r>
            <a:r>
              <a:rPr lang="en-ID" dirty="0" err="1"/>
              <a:t>Meskipun</a:t>
            </a:r>
            <a:r>
              <a:rPr lang="en-ID" dirty="0"/>
              <a:t> </a:t>
            </a:r>
            <a:r>
              <a:rPr lang="en-ID" dirty="0" err="1"/>
              <a:t>ukurannya</a:t>
            </a:r>
            <a:r>
              <a:rPr lang="en-ID" dirty="0"/>
              <a:t> </a:t>
            </a:r>
            <a:r>
              <a:rPr lang="en-ID" dirty="0" err="1"/>
              <a:t>kecil</a:t>
            </a:r>
            <a:r>
              <a:rPr lang="en-ID" dirty="0"/>
              <a:t>, </a:t>
            </a:r>
            <a:r>
              <a:rPr lang="en-ID" dirty="0" err="1"/>
              <a:t>setidaknya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 yang </a:t>
            </a:r>
            <a:r>
              <a:rPr lang="en-ID" dirty="0" err="1"/>
              <a:t>berfungsi</a:t>
            </a:r>
            <a:r>
              <a:rPr lang="en-ID" dirty="0"/>
              <a:t> </a:t>
            </a:r>
            <a:r>
              <a:rPr lang="en-ID" dirty="0" err="1"/>
              <a:t>sangat</a:t>
            </a:r>
            <a:r>
              <a:rPr lang="en-ID" dirty="0"/>
              <a:t> </a:t>
            </a:r>
            <a:r>
              <a:rPr lang="en-ID" dirty="0" err="1"/>
              <a:t>penting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kesehatan</a:t>
            </a:r>
            <a:r>
              <a:rPr lang="en-ID" dirty="0"/>
              <a:t> yang normal. </a:t>
            </a:r>
            <a:r>
              <a:rPr lang="en-ID" dirty="0" err="1"/>
              <a:t>Kegagalan</a:t>
            </a:r>
            <a:r>
              <a:rPr lang="en-ID" dirty="0"/>
              <a:t> </a:t>
            </a:r>
            <a:r>
              <a:rPr lang="en-ID" dirty="0" err="1"/>
              <a:t>kedua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, </a:t>
            </a:r>
            <a:r>
              <a:rPr lang="en-ID" dirty="0" err="1"/>
              <a:t>kecuali</a:t>
            </a:r>
            <a:r>
              <a:rPr lang="en-ID" dirty="0"/>
              <a:t>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diperbaiki</a:t>
            </a:r>
            <a:r>
              <a:rPr lang="en-ID" dirty="0"/>
              <a:t>, </a:t>
            </a:r>
            <a:r>
              <a:rPr lang="en-ID" dirty="0" err="1"/>
              <a:t>berarti</a:t>
            </a:r>
            <a:r>
              <a:rPr lang="en-ID" dirty="0"/>
              <a:t> </a:t>
            </a:r>
            <a:r>
              <a:rPr lang="en-ID" dirty="0" err="1"/>
              <a:t>kematian</a:t>
            </a:r>
            <a:r>
              <a:rPr lang="en-ID" dirty="0"/>
              <a:t> yang </a:t>
            </a:r>
            <a:r>
              <a:rPr lang="en-ID" dirty="0" err="1"/>
              <a:t>tak</a:t>
            </a:r>
            <a:r>
              <a:rPr lang="en-ID" dirty="0"/>
              <a:t> </a:t>
            </a:r>
            <a:r>
              <a:rPr lang="en-ID" dirty="0" err="1"/>
              <a:t>terelakkan</a:t>
            </a:r>
            <a:r>
              <a:rPr lang="en-ID" dirty="0"/>
              <a:t>.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35900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459E4-4BA5-48E2-8E17-7EE74BC3D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3718" y="775166"/>
            <a:ext cx="10721788" cy="578699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D" dirty="0" err="1"/>
              <a:t>Fungsi</a:t>
            </a:r>
            <a:r>
              <a:rPr lang="en-ID" dirty="0"/>
              <a:t> </a:t>
            </a:r>
            <a:r>
              <a:rPr lang="en-ID" dirty="0" err="1"/>
              <a:t>utama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sistem</a:t>
            </a:r>
            <a:r>
              <a:rPr lang="en-ID" dirty="0"/>
              <a:t> </a:t>
            </a:r>
            <a:r>
              <a:rPr lang="en-ID" dirty="0" err="1"/>
              <a:t>saluran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produksi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 dan </a:t>
            </a:r>
            <a:r>
              <a:rPr lang="en-ID" dirty="0" err="1"/>
              <a:t>pembuangannya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tubuh</a:t>
            </a:r>
            <a:r>
              <a:rPr lang="en-ID" dirty="0"/>
              <a:t>. </a:t>
            </a:r>
            <a:r>
              <a:rPr lang="en-ID" dirty="0" err="1"/>
              <a:t>Selama</a:t>
            </a:r>
            <a:r>
              <a:rPr lang="en-ID" dirty="0"/>
              <a:t> </a:t>
            </a:r>
            <a:r>
              <a:rPr lang="en-ID" dirty="0" err="1"/>
              <a:t>produksi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, </a:t>
            </a:r>
            <a:r>
              <a:rPr lang="en-ID" dirty="0" err="1"/>
              <a:t>ginjal</a:t>
            </a:r>
            <a:r>
              <a:rPr lang="en-ID" dirty="0"/>
              <a:t> </a:t>
            </a:r>
            <a:r>
              <a:rPr lang="en-ID" dirty="0" err="1"/>
              <a:t>menjalankan</a:t>
            </a:r>
            <a:r>
              <a:rPr lang="en-ID" dirty="0"/>
              <a:t> </a:t>
            </a:r>
            <a:r>
              <a:rPr lang="en-ID" dirty="0" err="1"/>
              <a:t>fungsi-fungsi</a:t>
            </a:r>
            <a:r>
              <a:rPr lang="en-ID" dirty="0"/>
              <a:t> </a:t>
            </a:r>
            <a:r>
              <a:rPr lang="en-ID" dirty="0" err="1"/>
              <a:t>berikut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:</a:t>
            </a:r>
          </a:p>
          <a:p>
            <a:pPr marL="0" indent="0" algn="just">
              <a:buNone/>
            </a:pPr>
            <a:r>
              <a:rPr lang="en-ID" dirty="0"/>
              <a:t>1) </a:t>
            </a:r>
            <a:r>
              <a:rPr lang="en-ID" dirty="0" err="1"/>
              <a:t>Membuang</a:t>
            </a:r>
            <a:r>
              <a:rPr lang="en-ID" dirty="0"/>
              <a:t> </a:t>
            </a:r>
            <a:r>
              <a:rPr lang="en-ID" dirty="0" err="1"/>
              <a:t>limbah</a:t>
            </a:r>
            <a:r>
              <a:rPr lang="en-ID" dirty="0"/>
              <a:t> nitrogen</a:t>
            </a:r>
          </a:p>
          <a:p>
            <a:pPr marL="0" indent="0" algn="just">
              <a:buNone/>
            </a:pPr>
            <a:r>
              <a:rPr lang="en-ID" dirty="0"/>
              <a:t>2) </a:t>
            </a:r>
            <a:r>
              <a:rPr lang="en-ID" dirty="0" err="1"/>
              <a:t>Mengatur</a:t>
            </a:r>
            <a:r>
              <a:rPr lang="en-ID" dirty="0"/>
              <a:t> </a:t>
            </a:r>
            <a:r>
              <a:rPr lang="en-ID" dirty="0" err="1"/>
              <a:t>kadar</a:t>
            </a:r>
            <a:r>
              <a:rPr lang="en-ID" dirty="0"/>
              <a:t> air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tubuh</a:t>
            </a:r>
            <a:endParaRPr lang="en-ID" dirty="0"/>
          </a:p>
          <a:p>
            <a:pPr marL="0" indent="0" algn="just">
              <a:buNone/>
            </a:pPr>
            <a:r>
              <a:rPr lang="en-ID" dirty="0"/>
              <a:t>3) </a:t>
            </a:r>
            <a:r>
              <a:rPr lang="en-ID" dirty="0" err="1"/>
              <a:t>Mengatur</a:t>
            </a:r>
            <a:r>
              <a:rPr lang="en-ID" dirty="0"/>
              <a:t> </a:t>
            </a:r>
            <a:r>
              <a:rPr lang="en-ID" dirty="0" err="1"/>
              <a:t>keseimbangan</a:t>
            </a:r>
            <a:r>
              <a:rPr lang="en-ID" dirty="0"/>
              <a:t> </a:t>
            </a:r>
            <a:r>
              <a:rPr lang="en-ID" dirty="0" err="1"/>
              <a:t>asam-basa</a:t>
            </a:r>
            <a:r>
              <a:rPr lang="en-ID" dirty="0"/>
              <a:t> dan </a:t>
            </a:r>
            <a:r>
              <a:rPr lang="en-ID" dirty="0" err="1"/>
              <a:t>kadar</a:t>
            </a:r>
            <a:r>
              <a:rPr lang="en-ID" dirty="0"/>
              <a:t> </a:t>
            </a:r>
            <a:r>
              <a:rPr lang="en-ID" dirty="0" err="1"/>
              <a:t>elektrolit</a:t>
            </a:r>
            <a:r>
              <a:rPr lang="en-ID" dirty="0"/>
              <a:t> </a:t>
            </a:r>
            <a:r>
              <a:rPr lang="en-ID" dirty="0" err="1"/>
              <a:t>darah</a:t>
            </a:r>
            <a:endParaRPr lang="en-ID" dirty="0"/>
          </a:p>
          <a:p>
            <a:pPr marL="0" indent="0" algn="just">
              <a:buNone/>
            </a:pPr>
            <a:r>
              <a:rPr lang="en-ID" dirty="0" err="1"/>
              <a:t>Produk</a:t>
            </a:r>
            <a:r>
              <a:rPr lang="en-ID" dirty="0"/>
              <a:t> </a:t>
            </a:r>
            <a:r>
              <a:rPr lang="en-ID" dirty="0" err="1"/>
              <a:t>limbah</a:t>
            </a:r>
            <a:r>
              <a:rPr lang="en-ID" dirty="0"/>
              <a:t> nitrogen </a:t>
            </a:r>
            <a:r>
              <a:rPr lang="en-ID" dirty="0" err="1"/>
              <a:t>seperti</a:t>
            </a:r>
            <a:r>
              <a:rPr lang="en-ID" dirty="0"/>
              <a:t> urea dan </a:t>
            </a:r>
            <a:r>
              <a:rPr lang="en-ID" dirty="0" err="1"/>
              <a:t>kreatinin</a:t>
            </a:r>
            <a:r>
              <a:rPr lang="en-ID" dirty="0"/>
              <a:t> </a:t>
            </a:r>
            <a:r>
              <a:rPr lang="en-ID" dirty="0" err="1"/>
              <a:t>terbentuk</a:t>
            </a:r>
            <a:r>
              <a:rPr lang="en-ID" dirty="0"/>
              <a:t> </a:t>
            </a:r>
            <a:r>
              <a:rPr lang="en-ID" dirty="0" err="1"/>
              <a:t>selama</a:t>
            </a:r>
            <a:r>
              <a:rPr lang="en-ID" dirty="0"/>
              <a:t> </a:t>
            </a:r>
            <a:r>
              <a:rPr lang="en-ID" dirty="0" err="1"/>
              <a:t>metabolisme</a:t>
            </a:r>
            <a:r>
              <a:rPr lang="en-ID" dirty="0"/>
              <a:t> normal protein. </a:t>
            </a:r>
            <a:r>
              <a:rPr lang="en-ID" dirty="0" err="1"/>
              <a:t>Penumpukan</a:t>
            </a:r>
            <a:r>
              <a:rPr lang="en-ID" dirty="0"/>
              <a:t> </a:t>
            </a:r>
            <a:r>
              <a:rPr lang="en-ID" dirty="0" err="1"/>
              <a:t>limbah</a:t>
            </a:r>
            <a:r>
              <a:rPr lang="en-ID" dirty="0"/>
              <a:t> nitrogen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darah</a:t>
            </a:r>
            <a:r>
              <a:rPr lang="en-ID" dirty="0"/>
              <a:t> </a:t>
            </a:r>
            <a:r>
              <a:rPr lang="en-ID" dirty="0" err="1"/>
              <a:t>menghasilkan</a:t>
            </a:r>
            <a:r>
              <a:rPr lang="en-ID" dirty="0"/>
              <a:t> </a:t>
            </a:r>
            <a:r>
              <a:rPr lang="en-ID" dirty="0" err="1"/>
              <a:t>kondisi</a:t>
            </a:r>
            <a:r>
              <a:rPr lang="en-ID" dirty="0"/>
              <a:t> </a:t>
            </a:r>
            <a:r>
              <a:rPr lang="en-ID" dirty="0" err="1"/>
              <a:t>klinis</a:t>
            </a:r>
            <a:r>
              <a:rPr lang="en-ID" dirty="0"/>
              <a:t> yang </a:t>
            </a:r>
            <a:r>
              <a:rPr lang="en-ID" dirty="0" err="1"/>
              <a:t>disebut</a:t>
            </a:r>
            <a:r>
              <a:rPr lang="en-ID" dirty="0"/>
              <a:t> </a:t>
            </a:r>
            <a:r>
              <a:rPr lang="en-ID" dirty="0" err="1"/>
              <a:t>uremia</a:t>
            </a:r>
            <a:r>
              <a:rPr lang="en-ID" dirty="0"/>
              <a:t> dan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mengindikasikan</a:t>
            </a:r>
            <a:r>
              <a:rPr lang="en-ID" dirty="0"/>
              <a:t> </a:t>
            </a:r>
            <a:r>
              <a:rPr lang="en-ID" dirty="0" err="1"/>
              <a:t>disfungsi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.</a:t>
            </a:r>
          </a:p>
          <a:p>
            <a:pPr marL="0" indent="0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918043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7926" y="323380"/>
            <a:ext cx="1764269" cy="31877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07836" y="815056"/>
            <a:ext cx="5081633" cy="505736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C5ADF-32F1-4895-92CF-03C2F4B30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433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ID" dirty="0"/>
              <a:t>Ureters </a:t>
            </a:r>
            <a:r>
              <a:rPr lang="en-ID" dirty="0" err="1"/>
              <a:t>mengangkut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ginjal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.  </a:t>
            </a:r>
            <a:r>
              <a:rPr lang="en-ID" dirty="0" err="1"/>
              <a:t>Gelombang</a:t>
            </a:r>
            <a:r>
              <a:rPr lang="en-ID" dirty="0"/>
              <a:t> </a:t>
            </a:r>
            <a:r>
              <a:rPr lang="en-ID" dirty="0" err="1"/>
              <a:t>peristaltik</a:t>
            </a:r>
            <a:r>
              <a:rPr lang="en-ID" dirty="0"/>
              <a:t> yang </a:t>
            </a:r>
            <a:r>
              <a:rPr lang="en-ID" dirty="0" err="1"/>
              <a:t>lambat</a:t>
            </a:r>
            <a:r>
              <a:rPr lang="en-ID" dirty="0"/>
              <a:t> dan </a:t>
            </a:r>
            <a:r>
              <a:rPr lang="en-ID" dirty="0" err="1"/>
              <a:t>gravitasi</a:t>
            </a:r>
            <a:r>
              <a:rPr lang="en-ID" dirty="0"/>
              <a:t> </a:t>
            </a:r>
            <a:r>
              <a:rPr lang="en-ID" dirty="0" err="1"/>
              <a:t>memaksa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 </a:t>
            </a:r>
            <a:r>
              <a:rPr lang="en-ID" dirty="0" err="1"/>
              <a:t>mengalir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ureter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.</a:t>
            </a:r>
          </a:p>
          <a:p>
            <a:pPr marL="0" indent="0">
              <a:buNone/>
            </a:pPr>
            <a:r>
              <a:rPr lang="en-ID" dirty="0"/>
              <a:t>Panjang ureter </a:t>
            </a:r>
            <a:r>
              <a:rPr lang="en-ID" dirty="0" err="1"/>
              <a:t>bervariasi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28 </a:t>
            </a:r>
            <a:r>
              <a:rPr lang="en-ID" dirty="0" err="1"/>
              <a:t>hingga</a:t>
            </a:r>
            <a:r>
              <a:rPr lang="en-ID" dirty="0"/>
              <a:t> 34 cm, </a:t>
            </a:r>
            <a:r>
              <a:rPr lang="en-ID" dirty="0" err="1"/>
              <a:t>dengan</a:t>
            </a:r>
            <a:r>
              <a:rPr lang="en-ID" dirty="0"/>
              <a:t> ureter </a:t>
            </a:r>
            <a:r>
              <a:rPr lang="en-ID" dirty="0" err="1"/>
              <a:t>kanan</a:t>
            </a:r>
            <a:r>
              <a:rPr lang="en-ID" dirty="0"/>
              <a:t> </a:t>
            </a:r>
            <a:r>
              <a:rPr lang="en-ID" dirty="0" err="1"/>
              <a:t>sedikit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pendek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ureter </a:t>
            </a:r>
            <a:r>
              <a:rPr lang="en-ID" dirty="0" err="1"/>
              <a:t>kiri</a:t>
            </a:r>
            <a:r>
              <a:rPr lang="en-ID" dirty="0"/>
              <a:t>. </a:t>
            </a:r>
            <a:r>
              <a:rPr lang="en-ID" dirty="0" err="1"/>
              <a:t>Saat</a:t>
            </a:r>
            <a:r>
              <a:rPr lang="en-ID" dirty="0"/>
              <a:t> ureter </a:t>
            </a:r>
            <a:r>
              <a:rPr lang="en-ID" dirty="0" err="1"/>
              <a:t>melewati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inferior, ureter </a:t>
            </a:r>
            <a:r>
              <a:rPr lang="en-ID" dirty="0" err="1"/>
              <a:t>terletak</a:t>
            </a:r>
            <a:r>
              <a:rPr lang="en-ID" dirty="0"/>
              <a:t> di </a:t>
            </a:r>
            <a:r>
              <a:rPr lang="en-ID" dirty="0" err="1"/>
              <a:t>permukaan</a:t>
            </a:r>
            <a:r>
              <a:rPr lang="en-ID" dirty="0"/>
              <a:t> anterior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otot</a:t>
            </a:r>
            <a:r>
              <a:rPr lang="en-ID" dirty="0"/>
              <a:t> </a:t>
            </a:r>
            <a:r>
              <a:rPr lang="en-ID" dirty="0" err="1"/>
              <a:t>besar</a:t>
            </a:r>
            <a:r>
              <a:rPr lang="en-ID" dirty="0"/>
              <a:t>.</a:t>
            </a:r>
          </a:p>
          <a:p>
            <a:pPr marL="0" indent="0">
              <a:buNone/>
            </a:pPr>
            <a:r>
              <a:rPr lang="en-ID" dirty="0"/>
              <a:t>Terus </a:t>
            </a:r>
            <a:r>
              <a:rPr lang="en-ID" dirty="0" err="1"/>
              <a:t>mengikuti</a:t>
            </a:r>
            <a:r>
              <a:rPr lang="en-ID" dirty="0"/>
              <a:t> </a:t>
            </a:r>
            <a:r>
              <a:rPr lang="en-ID" dirty="0" err="1"/>
              <a:t>kelengkungan</a:t>
            </a:r>
            <a:r>
              <a:rPr lang="en-ID" dirty="0"/>
              <a:t> </a:t>
            </a:r>
            <a:r>
              <a:rPr lang="en-ID" dirty="0" err="1"/>
              <a:t>tulang</a:t>
            </a:r>
            <a:r>
              <a:rPr lang="en-ID" dirty="0"/>
              <a:t> </a:t>
            </a:r>
            <a:r>
              <a:rPr lang="en-ID" dirty="0" err="1"/>
              <a:t>belakang</a:t>
            </a:r>
            <a:r>
              <a:rPr lang="en-ID" dirty="0"/>
              <a:t>, ureter </a:t>
            </a:r>
            <a:r>
              <a:rPr lang="en-ID" dirty="0" err="1"/>
              <a:t>akhirnya</a:t>
            </a:r>
            <a:r>
              <a:rPr lang="en-ID" dirty="0"/>
              <a:t> </a:t>
            </a:r>
            <a:r>
              <a:rPr lang="en-ID" dirty="0" err="1"/>
              <a:t>masuk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posterolateral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sisi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21032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39698" y="319747"/>
            <a:ext cx="1971675" cy="322580"/>
            <a:chOff x="739698" y="319747"/>
            <a:chExt cx="1971675" cy="3225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9698" y="319747"/>
              <a:ext cx="796302" cy="31097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65274" y="330263"/>
              <a:ext cx="255524" cy="3022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61820" y="323380"/>
              <a:ext cx="848971" cy="31877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39439" y="793989"/>
            <a:ext cx="5710549" cy="495099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4E36F-798F-4185-9CAE-2262DBAE5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671" y="551329"/>
            <a:ext cx="10762129" cy="5625634"/>
          </a:xfrm>
        </p:spPr>
        <p:txBody>
          <a:bodyPr>
            <a:normAutofit fontScale="92500"/>
          </a:bodyPr>
          <a:lstStyle/>
          <a:p>
            <a:pPr algn="just"/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berfungsi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penampung</a:t>
            </a:r>
            <a:r>
              <a:rPr lang="en-ID" dirty="0"/>
              <a:t> air </a:t>
            </a:r>
            <a:r>
              <a:rPr lang="en-ID" dirty="0" err="1"/>
              <a:t>seni</a:t>
            </a:r>
            <a:r>
              <a:rPr lang="en-ID" dirty="0"/>
              <a:t> dan, </a:t>
            </a:r>
            <a:r>
              <a:rPr lang="en-ID" dirty="0" err="1"/>
              <a:t>dibantu</a:t>
            </a:r>
            <a:r>
              <a:rPr lang="en-ID" dirty="0"/>
              <a:t> oleh </a:t>
            </a:r>
            <a:r>
              <a:rPr lang="en-ID" dirty="0" err="1"/>
              <a:t>uretra</a:t>
            </a:r>
            <a:r>
              <a:rPr lang="en-ID" dirty="0"/>
              <a:t>, </a:t>
            </a:r>
            <a:r>
              <a:rPr lang="en-ID" dirty="0" err="1"/>
              <a:t>mengeluarkan</a:t>
            </a:r>
            <a:r>
              <a:rPr lang="en-ID" dirty="0"/>
              <a:t> air </a:t>
            </a:r>
            <a:r>
              <a:rPr lang="en-ID" dirty="0" err="1"/>
              <a:t>seni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tubuh</a:t>
            </a:r>
            <a:r>
              <a:rPr lang="en-ID" dirty="0"/>
              <a:t>. </a:t>
            </a:r>
            <a:r>
              <a:rPr lang="en-ID" dirty="0" err="1"/>
              <a:t>Normalnya</a:t>
            </a:r>
            <a:r>
              <a:rPr lang="en-ID" dirty="0"/>
              <a:t>, </a:t>
            </a:r>
            <a:r>
              <a:rPr lang="en-ID" dirty="0" err="1"/>
              <a:t>sejumlah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 </a:t>
            </a:r>
            <a:r>
              <a:rPr lang="en-ID" dirty="0" err="1"/>
              <a:t>berada</a:t>
            </a:r>
            <a:r>
              <a:rPr lang="en-ID" dirty="0"/>
              <a:t> di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saat</a:t>
            </a:r>
            <a:r>
              <a:rPr lang="en-ID" dirty="0"/>
              <a:t>, </a:t>
            </a:r>
            <a:r>
              <a:rPr lang="en-ID" dirty="0" err="1"/>
              <a:t>tetapi</a:t>
            </a:r>
            <a:r>
              <a:rPr lang="en-ID" dirty="0"/>
              <a:t> </a:t>
            </a:r>
            <a:r>
              <a:rPr lang="en-ID" dirty="0" err="1"/>
              <a:t>ketika</a:t>
            </a:r>
            <a:r>
              <a:rPr lang="en-ID" dirty="0"/>
              <a:t> </a:t>
            </a:r>
            <a:r>
              <a:rPr lang="en-ID" dirty="0" err="1"/>
              <a:t>jumlahnya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250 mL, </a:t>
            </a:r>
            <a:r>
              <a:rPr lang="en-ID" dirty="0" err="1"/>
              <a:t>keinginan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berkemih</a:t>
            </a:r>
            <a:r>
              <a:rPr lang="en-ID" dirty="0"/>
              <a:t> </a:t>
            </a:r>
            <a:r>
              <a:rPr lang="en-ID" dirty="0" err="1"/>
              <a:t>muncul</a:t>
            </a:r>
            <a:r>
              <a:rPr lang="en-ID" dirty="0"/>
              <a:t>. </a:t>
            </a:r>
            <a:r>
              <a:rPr lang="en-ID" dirty="0" err="1"/>
              <a:t>Tindakan</a:t>
            </a:r>
            <a:r>
              <a:rPr lang="en-ID" dirty="0"/>
              <a:t> </a:t>
            </a:r>
            <a:r>
              <a:rPr lang="en-ID" dirty="0" err="1"/>
              <a:t>berkemih</a:t>
            </a:r>
            <a:r>
              <a:rPr lang="en-ID" dirty="0"/>
              <a:t> (</a:t>
            </a:r>
            <a:r>
              <a:rPr lang="en-ID" dirty="0" err="1"/>
              <a:t>buang</a:t>
            </a:r>
            <a:r>
              <a:rPr lang="en-ID" dirty="0"/>
              <a:t> air </a:t>
            </a:r>
            <a:r>
              <a:rPr lang="en-ID" dirty="0" err="1"/>
              <a:t>kecil</a:t>
            </a:r>
            <a:r>
              <a:rPr lang="en-ID" dirty="0"/>
              <a:t>) </a:t>
            </a:r>
            <a:r>
              <a:rPr lang="en-ID" dirty="0" err="1"/>
              <a:t>biasanya</a:t>
            </a:r>
            <a:r>
              <a:rPr lang="en-ID" dirty="0"/>
              <a:t> </a:t>
            </a:r>
            <a:r>
              <a:rPr lang="en-ID" dirty="0" err="1"/>
              <a:t>berada</a:t>
            </a:r>
            <a:r>
              <a:rPr lang="en-ID" dirty="0"/>
              <a:t> di </a:t>
            </a:r>
            <a:r>
              <a:rPr lang="en-ID" dirty="0" err="1"/>
              <a:t>bawah</a:t>
            </a:r>
            <a:r>
              <a:rPr lang="en-ID" dirty="0"/>
              <a:t> </a:t>
            </a:r>
            <a:r>
              <a:rPr lang="en-ID" dirty="0" err="1"/>
              <a:t>kendali</a:t>
            </a:r>
            <a:r>
              <a:rPr lang="en-ID" dirty="0"/>
              <a:t> </a:t>
            </a:r>
            <a:r>
              <a:rPr lang="en-ID" dirty="0" err="1"/>
              <a:t>sukarela</a:t>
            </a:r>
            <a:r>
              <a:rPr lang="en-ID" dirty="0"/>
              <a:t>, dan </a:t>
            </a:r>
            <a:r>
              <a:rPr lang="en-ID" dirty="0" err="1"/>
              <a:t>keinginan</a:t>
            </a:r>
            <a:r>
              <a:rPr lang="en-ID" dirty="0"/>
              <a:t> </a:t>
            </a:r>
            <a:r>
              <a:rPr lang="en-ID" dirty="0" err="1"/>
              <a:t>berkemih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berlalu</a:t>
            </a:r>
            <a:r>
              <a:rPr lang="en-ID" dirty="0"/>
              <a:t>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dikosongkan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segera</a:t>
            </a:r>
            <a:r>
              <a:rPr lang="en-ID" dirty="0"/>
              <a:t>. </a:t>
            </a:r>
            <a:r>
              <a:rPr lang="en-ID" dirty="0" err="1"/>
              <a:t>Kapasitas</a:t>
            </a:r>
            <a:r>
              <a:rPr lang="en-ID" dirty="0"/>
              <a:t> total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bervariasi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350 </a:t>
            </a:r>
            <a:r>
              <a:rPr lang="en-ID" dirty="0" err="1"/>
              <a:t>hingga</a:t>
            </a:r>
            <a:r>
              <a:rPr lang="en-ID" dirty="0"/>
              <a:t> 500 </a:t>
            </a:r>
            <a:r>
              <a:rPr lang="en-ID" dirty="0" err="1"/>
              <a:t>mL.</a:t>
            </a:r>
            <a:r>
              <a:rPr lang="en-ID" dirty="0"/>
              <a:t> </a:t>
            </a:r>
            <a:r>
              <a:rPr lang="en-ID" dirty="0" err="1"/>
              <a:t>Ketika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penuh</a:t>
            </a:r>
            <a:r>
              <a:rPr lang="en-ID" dirty="0"/>
              <a:t>, </a:t>
            </a:r>
            <a:r>
              <a:rPr lang="en-ID" dirty="0" err="1"/>
              <a:t>keinginan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berkemih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mendesak</a:t>
            </a:r>
            <a:r>
              <a:rPr lang="en-ID" dirty="0"/>
              <a:t>.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tekanan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internal naik </a:t>
            </a:r>
            <a:r>
              <a:rPr lang="en-ID" dirty="0" err="1"/>
              <a:t>terlalu</a:t>
            </a:r>
            <a:r>
              <a:rPr lang="en-ID" dirty="0"/>
              <a:t> </a:t>
            </a:r>
            <a:r>
              <a:rPr lang="en-ID" dirty="0" err="1"/>
              <a:t>tinggi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terjadi</a:t>
            </a:r>
            <a:r>
              <a:rPr lang="en-ID" dirty="0"/>
              <a:t> </a:t>
            </a:r>
            <a:r>
              <a:rPr lang="en-ID" dirty="0" err="1"/>
              <a:t>buang</a:t>
            </a:r>
            <a:r>
              <a:rPr lang="en-ID" dirty="0"/>
              <a:t> air </a:t>
            </a:r>
            <a:r>
              <a:rPr lang="en-ID" dirty="0" err="1"/>
              <a:t>kecil</a:t>
            </a:r>
            <a:r>
              <a:rPr lang="en-ID" dirty="0"/>
              <a:t> yang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disengaja</a:t>
            </a:r>
            <a:r>
              <a:rPr lang="en-ID" dirty="0"/>
              <a:t>.</a:t>
            </a:r>
          </a:p>
          <a:p>
            <a:pPr algn="just"/>
            <a:r>
              <a:rPr lang="en-ID" dirty="0" err="1"/>
              <a:t>Ukuran</a:t>
            </a:r>
            <a:r>
              <a:rPr lang="en-ID" dirty="0"/>
              <a:t>, </a:t>
            </a:r>
            <a:r>
              <a:rPr lang="en-ID" dirty="0" err="1"/>
              <a:t>posisi</a:t>
            </a:r>
            <a:r>
              <a:rPr lang="en-ID" dirty="0"/>
              <a:t>, dan status </a:t>
            </a:r>
            <a:r>
              <a:rPr lang="en-ID" dirty="0" err="1"/>
              <a:t>fungsional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agak</a:t>
            </a:r>
            <a:r>
              <a:rPr lang="en-ID" dirty="0"/>
              <a:t> </a:t>
            </a:r>
            <a:r>
              <a:rPr lang="en-ID" dirty="0" err="1"/>
              <a:t>bergantung</a:t>
            </a:r>
            <a:r>
              <a:rPr lang="en-ID" dirty="0"/>
              <a:t> pada organ-organ di </a:t>
            </a:r>
            <a:r>
              <a:rPr lang="en-ID" dirty="0" err="1"/>
              <a:t>sekitarnya</a:t>
            </a:r>
            <a:r>
              <a:rPr lang="en-ID" dirty="0"/>
              <a:t> dan </a:t>
            </a:r>
            <a:r>
              <a:rPr lang="en-ID" dirty="0" err="1"/>
              <a:t>jumlah</a:t>
            </a:r>
            <a:r>
              <a:rPr lang="en-ID" dirty="0"/>
              <a:t> </a:t>
            </a:r>
            <a:r>
              <a:rPr lang="en-ID" dirty="0" err="1"/>
              <a:t>urin</a:t>
            </a:r>
            <a:r>
              <a:rPr lang="en-ID" dirty="0"/>
              <a:t> di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. </a:t>
            </a:r>
            <a:r>
              <a:rPr lang="en-ID" dirty="0" err="1"/>
              <a:t>Ketika</a:t>
            </a:r>
            <a:r>
              <a:rPr lang="en-ID" dirty="0"/>
              <a:t> </a:t>
            </a:r>
            <a:r>
              <a:rPr lang="en-ID" dirty="0" err="1"/>
              <a:t>rektum</a:t>
            </a:r>
            <a:r>
              <a:rPr lang="en-ID" dirty="0"/>
              <a:t> </a:t>
            </a:r>
            <a:r>
              <a:rPr lang="en-ID" dirty="0" err="1"/>
              <a:t>berisi</a:t>
            </a:r>
            <a:r>
              <a:rPr lang="en-ID" dirty="0"/>
              <a:t> </a:t>
            </a:r>
            <a:r>
              <a:rPr lang="en-ID" dirty="0" err="1"/>
              <a:t>tinja</a:t>
            </a:r>
            <a:r>
              <a:rPr lang="en-ID" dirty="0"/>
              <a:t>,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terdorong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dan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depan</a:t>
            </a:r>
            <a:r>
              <a:rPr lang="en-ID" dirty="0"/>
              <a:t>.  </a:t>
            </a:r>
            <a:r>
              <a:rPr lang="en-ID" dirty="0" err="1"/>
              <a:t>Selama</a:t>
            </a:r>
            <a:r>
              <a:rPr lang="en-ID" dirty="0"/>
              <a:t> </a:t>
            </a:r>
            <a:r>
              <a:rPr lang="en-ID" dirty="0" err="1"/>
              <a:t>kehamilan</a:t>
            </a:r>
            <a:r>
              <a:rPr lang="en-ID" dirty="0"/>
              <a:t>, </a:t>
            </a:r>
            <a:r>
              <a:rPr lang="en-ID" dirty="0" err="1"/>
              <a:t>janin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tekanan</a:t>
            </a:r>
            <a:r>
              <a:rPr lang="en-ID" dirty="0"/>
              <a:t> yang </a:t>
            </a:r>
            <a:r>
              <a:rPr lang="en-ID" dirty="0" err="1"/>
              <a:t>luar</a:t>
            </a:r>
            <a:r>
              <a:rPr lang="en-ID" dirty="0"/>
              <a:t> </a:t>
            </a:r>
            <a:r>
              <a:rPr lang="en-ID" dirty="0" err="1"/>
              <a:t>biasa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bawah</a:t>
            </a:r>
            <a:r>
              <a:rPr lang="en-ID" dirty="0"/>
              <a:t> pada </a:t>
            </a:r>
            <a:r>
              <a:rPr lang="en-ID" dirty="0" err="1"/>
              <a:t>kandung</a:t>
            </a:r>
            <a:r>
              <a:rPr lang="en-ID" dirty="0"/>
              <a:t> </a:t>
            </a:r>
            <a:r>
              <a:rPr lang="en-ID" dirty="0" err="1"/>
              <a:t>kemih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8647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57926" y="323380"/>
            <a:ext cx="2207895" cy="318770"/>
            <a:chOff x="757926" y="323380"/>
            <a:chExt cx="2207895" cy="318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7926" y="323380"/>
              <a:ext cx="1505353" cy="3187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95639" y="323380"/>
              <a:ext cx="669747" cy="31877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8984" y="1597152"/>
            <a:ext cx="4453822" cy="3735324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276340" y="1617344"/>
            <a:ext cx="5228590" cy="339900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lang="en-ID" sz="2000" dirty="0">
                <a:latin typeface="Arial MT"/>
                <a:cs typeface="Arial MT"/>
              </a:rPr>
              <a:t>Organ </a:t>
            </a:r>
            <a:r>
              <a:rPr lang="en-ID" sz="2000" dirty="0" err="1">
                <a:latin typeface="Arial MT"/>
                <a:cs typeface="Arial MT"/>
              </a:rPr>
              <a:t>panggul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wanita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ditunjukkan</a:t>
            </a:r>
            <a:r>
              <a:rPr lang="en-ID" sz="2000" dirty="0">
                <a:latin typeface="Arial MT"/>
                <a:cs typeface="Arial MT"/>
              </a:rPr>
              <a:t> pada </a:t>
            </a:r>
            <a:r>
              <a:rPr lang="en-ID" sz="2000" dirty="0" err="1">
                <a:latin typeface="Arial MT"/>
                <a:cs typeface="Arial MT"/>
              </a:rPr>
              <a:t>bagian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midsagital</a:t>
            </a:r>
            <a:r>
              <a:rPr lang="en-ID" sz="2000" dirty="0">
                <a:latin typeface="Arial MT"/>
                <a:cs typeface="Arial MT"/>
              </a:rPr>
              <a:t> pada </a:t>
            </a:r>
            <a:r>
              <a:rPr lang="en-ID" sz="2000" dirty="0" err="1">
                <a:latin typeface="Arial MT"/>
                <a:cs typeface="Arial MT"/>
              </a:rPr>
              <a:t>Gbr</a:t>
            </a:r>
            <a:r>
              <a:rPr lang="en-ID" sz="2000" dirty="0">
                <a:latin typeface="Arial MT"/>
                <a:cs typeface="Arial MT"/>
              </a:rPr>
              <a:t>. 14.17. </a:t>
            </a:r>
            <a:r>
              <a:rPr lang="en-ID" sz="2000" dirty="0" err="1">
                <a:latin typeface="Arial MT"/>
                <a:cs typeface="Arial MT"/>
              </a:rPr>
              <a:t>Kandung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kemih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terletak</a:t>
            </a:r>
            <a:r>
              <a:rPr lang="en-ID" sz="2000" dirty="0">
                <a:latin typeface="Arial MT"/>
                <a:cs typeface="Arial MT"/>
              </a:rPr>
              <a:t> di posterior dan </a:t>
            </a:r>
            <a:r>
              <a:rPr lang="en-ID" sz="2000" dirty="0" err="1">
                <a:latin typeface="Arial MT"/>
                <a:cs typeface="Arial MT"/>
              </a:rPr>
              <a:t>tepat</a:t>
            </a:r>
            <a:r>
              <a:rPr lang="en-ID" sz="2000" dirty="0">
                <a:latin typeface="Arial MT"/>
                <a:cs typeface="Arial MT"/>
              </a:rPr>
              <a:t> di </a:t>
            </a:r>
            <a:r>
              <a:rPr lang="en-ID" sz="2000" dirty="0" err="1">
                <a:latin typeface="Arial MT"/>
                <a:cs typeface="Arial MT"/>
              </a:rPr>
              <a:t>atas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batas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atas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simfisis</a:t>
            </a:r>
            <a:r>
              <a:rPr lang="en-ID" sz="2000" dirty="0">
                <a:latin typeface="Arial MT"/>
                <a:cs typeface="Arial MT"/>
              </a:rPr>
              <a:t> pubis, </a:t>
            </a:r>
            <a:r>
              <a:rPr lang="en-ID" sz="2000" dirty="0" err="1">
                <a:latin typeface="Arial MT"/>
                <a:cs typeface="Arial MT"/>
              </a:rPr>
              <a:t>tergantung</a:t>
            </a:r>
            <a:r>
              <a:rPr lang="en-ID" sz="2000" dirty="0">
                <a:latin typeface="Arial MT"/>
                <a:cs typeface="Arial MT"/>
              </a:rPr>
              <a:t> pada </a:t>
            </a:r>
            <a:r>
              <a:rPr lang="en-ID" sz="2000" dirty="0" err="1">
                <a:latin typeface="Arial MT"/>
                <a:cs typeface="Arial MT"/>
              </a:rPr>
              <a:t>jumlah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distensi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kandung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kemih</a:t>
            </a:r>
            <a:r>
              <a:rPr lang="en-ID" sz="2000" dirty="0">
                <a:latin typeface="Arial MT"/>
                <a:cs typeface="Arial MT"/>
              </a:rPr>
              <a:t>.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wanita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adalah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saluran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sempit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sekitar</a:t>
            </a:r>
            <a:r>
              <a:rPr lang="en-ID" sz="2000" dirty="0">
                <a:latin typeface="Arial MT"/>
                <a:cs typeface="Arial MT"/>
              </a:rPr>
              <a:t> 4 cm (112 </a:t>
            </a:r>
            <a:r>
              <a:rPr lang="en-ID" sz="2000" dirty="0" err="1">
                <a:latin typeface="Arial MT"/>
                <a:cs typeface="Arial MT"/>
              </a:rPr>
              <a:t>inci</a:t>
            </a:r>
            <a:r>
              <a:rPr lang="en-ID" sz="2000" dirty="0">
                <a:latin typeface="Arial MT"/>
                <a:cs typeface="Arial MT"/>
              </a:rPr>
              <a:t>) </a:t>
            </a:r>
            <a:r>
              <a:rPr lang="en-ID" sz="2000" dirty="0" err="1">
                <a:latin typeface="Arial MT"/>
                <a:cs typeface="Arial MT"/>
              </a:rPr>
              <a:t>panjangnya</a:t>
            </a:r>
            <a:r>
              <a:rPr lang="en-ID" sz="2000" dirty="0">
                <a:latin typeface="Arial MT"/>
                <a:cs typeface="Arial MT"/>
              </a:rPr>
              <a:t>, yang </a:t>
            </a:r>
            <a:r>
              <a:rPr lang="en-ID" sz="2000" dirty="0" err="1">
                <a:latin typeface="Arial MT"/>
                <a:cs typeface="Arial MT"/>
              </a:rPr>
              <a:t>memanjang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dari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lubang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internal </a:t>
            </a:r>
            <a:r>
              <a:rPr lang="en-ID" sz="2000" dirty="0" err="1">
                <a:latin typeface="Arial MT"/>
                <a:cs typeface="Arial MT"/>
              </a:rPr>
              <a:t>ke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lubang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eksternal</a:t>
            </a:r>
            <a:r>
              <a:rPr lang="en-ID" sz="2000" dirty="0">
                <a:latin typeface="Arial MT"/>
                <a:cs typeface="Arial MT"/>
              </a:rPr>
              <a:t>. </a:t>
            </a:r>
            <a:r>
              <a:rPr lang="en-ID" sz="2000" dirty="0" err="1">
                <a:latin typeface="Arial MT"/>
                <a:cs typeface="Arial MT"/>
              </a:rPr>
              <a:t>Fungsi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tunggal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wanita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adalah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mengalirkan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urin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ke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luar</a:t>
            </a:r>
            <a:r>
              <a:rPr lang="en-ID" sz="2000" dirty="0">
                <a:latin typeface="Arial MT"/>
                <a:cs typeface="Arial MT"/>
              </a:rPr>
              <a:t>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3636" y="1731246"/>
            <a:ext cx="4461827" cy="402329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276340" y="1621789"/>
            <a:ext cx="5228590" cy="27834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5"/>
              </a:spcBef>
              <a:buChar char="•"/>
              <a:tabLst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pria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memanjang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dari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lubang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internal </a:t>
            </a:r>
            <a:r>
              <a:rPr lang="en-ID" sz="2000" dirty="0" err="1">
                <a:latin typeface="Arial MT"/>
                <a:cs typeface="Arial MT"/>
              </a:rPr>
              <a:t>ke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lubang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eksternal</a:t>
            </a:r>
            <a:r>
              <a:rPr lang="en-ID" sz="2000" dirty="0">
                <a:latin typeface="Arial MT"/>
                <a:cs typeface="Arial MT"/>
              </a:rPr>
              <a:t> di </a:t>
            </a:r>
            <a:r>
              <a:rPr lang="en-ID" sz="2000" dirty="0" err="1">
                <a:latin typeface="Arial MT"/>
                <a:cs typeface="Arial MT"/>
              </a:rPr>
              <a:t>ujung</a:t>
            </a:r>
            <a:r>
              <a:rPr lang="en-ID" sz="2000" dirty="0">
                <a:latin typeface="Arial MT"/>
                <a:cs typeface="Arial MT"/>
              </a:rPr>
              <a:t> penis.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memanjang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melalui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kelenjar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rostat</a:t>
            </a:r>
            <a:r>
              <a:rPr lang="en-ID" sz="2000" dirty="0">
                <a:latin typeface="Arial MT"/>
                <a:cs typeface="Arial MT"/>
              </a:rPr>
              <a:t> dan </a:t>
            </a:r>
            <a:r>
              <a:rPr lang="en-ID" sz="2000" dirty="0" err="1">
                <a:latin typeface="Arial MT"/>
                <a:cs typeface="Arial MT"/>
              </a:rPr>
              <a:t>seluruh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panjang</a:t>
            </a:r>
            <a:r>
              <a:rPr lang="en-ID" sz="2000" dirty="0">
                <a:latin typeface="Arial MT"/>
                <a:cs typeface="Arial MT"/>
              </a:rPr>
              <a:t> penis. </a:t>
            </a:r>
            <a:r>
              <a:rPr lang="en-ID" sz="2000" dirty="0" err="1">
                <a:latin typeface="Arial MT"/>
                <a:cs typeface="Arial MT"/>
              </a:rPr>
              <a:t>Uretra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pria</a:t>
            </a:r>
            <a:r>
              <a:rPr lang="en-ID" sz="2000" dirty="0">
                <a:latin typeface="Arial MT"/>
                <a:cs typeface="Arial MT"/>
              </a:rPr>
              <a:t> rata-rata </a:t>
            </a:r>
            <a:r>
              <a:rPr lang="en-ID" sz="2000" dirty="0" err="1">
                <a:latin typeface="Arial MT"/>
                <a:cs typeface="Arial MT"/>
              </a:rPr>
              <a:t>memiliki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panjang</a:t>
            </a:r>
            <a:r>
              <a:rPr lang="en-ID" sz="2000" dirty="0">
                <a:latin typeface="Arial MT"/>
                <a:cs typeface="Arial MT"/>
              </a:rPr>
              <a:t> 17,5 </a:t>
            </a:r>
            <a:r>
              <a:rPr lang="en-ID" sz="2000" dirty="0" err="1">
                <a:latin typeface="Arial MT"/>
                <a:cs typeface="Arial MT"/>
              </a:rPr>
              <a:t>hingga</a:t>
            </a:r>
            <a:r>
              <a:rPr lang="en-ID" sz="2000" dirty="0">
                <a:latin typeface="Arial MT"/>
                <a:cs typeface="Arial MT"/>
              </a:rPr>
              <a:t> 20 cm dan </a:t>
            </a:r>
            <a:r>
              <a:rPr lang="en-ID" sz="2000" dirty="0" err="1">
                <a:latin typeface="Arial MT"/>
                <a:cs typeface="Arial MT"/>
              </a:rPr>
              <a:t>memiliki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dua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fungsi</a:t>
            </a:r>
            <a:r>
              <a:rPr lang="en-ID" sz="2000" dirty="0">
                <a:latin typeface="Arial MT"/>
                <a:cs typeface="Arial MT"/>
              </a:rPr>
              <a:t> - </a:t>
            </a:r>
            <a:r>
              <a:rPr lang="en-ID" sz="2000" dirty="0" err="1">
                <a:latin typeface="Arial MT"/>
                <a:cs typeface="Arial MT"/>
              </a:rPr>
              <a:t>untuk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menghilangkan</a:t>
            </a:r>
            <a:r>
              <a:rPr lang="en-ID" sz="2000" dirty="0">
                <a:latin typeface="Arial MT"/>
                <a:cs typeface="Arial MT"/>
              </a:rPr>
              <a:t> air </a:t>
            </a:r>
            <a:r>
              <a:rPr lang="en-ID" sz="2000" dirty="0" err="1">
                <a:latin typeface="Arial MT"/>
                <a:cs typeface="Arial MT"/>
              </a:rPr>
              <a:t>seni</a:t>
            </a:r>
            <a:r>
              <a:rPr lang="en-ID" sz="2000" dirty="0">
                <a:latin typeface="Arial MT"/>
                <a:cs typeface="Arial MT"/>
              </a:rPr>
              <a:t> yang </a:t>
            </a:r>
            <a:r>
              <a:rPr lang="en-ID" sz="2000" dirty="0" err="1">
                <a:latin typeface="Arial MT"/>
                <a:cs typeface="Arial MT"/>
              </a:rPr>
              <a:t>tersimpan</a:t>
            </a:r>
            <a:r>
              <a:rPr lang="en-ID" sz="2000" dirty="0">
                <a:latin typeface="Arial MT"/>
                <a:cs typeface="Arial MT"/>
              </a:rPr>
              <a:t> di </a:t>
            </a:r>
            <a:r>
              <a:rPr lang="en-ID" sz="2000" dirty="0" err="1">
                <a:latin typeface="Arial MT"/>
                <a:cs typeface="Arial MT"/>
              </a:rPr>
              <a:t>dalam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kandung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kemih</a:t>
            </a:r>
            <a:r>
              <a:rPr lang="en-ID" sz="2000" dirty="0">
                <a:latin typeface="Arial MT"/>
                <a:cs typeface="Arial MT"/>
              </a:rPr>
              <a:t> dan </a:t>
            </a:r>
            <a:r>
              <a:rPr lang="en-ID" sz="2000" dirty="0" err="1">
                <a:latin typeface="Arial MT"/>
                <a:cs typeface="Arial MT"/>
              </a:rPr>
              <a:t>berfungsi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sebagai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saluran</a:t>
            </a:r>
            <a:r>
              <a:rPr lang="en-ID" sz="2000" dirty="0">
                <a:latin typeface="Arial MT"/>
                <a:cs typeface="Arial MT"/>
              </a:rPr>
              <a:t> air </a:t>
            </a:r>
            <a:r>
              <a:rPr lang="en-ID" sz="2000" dirty="0" err="1">
                <a:latin typeface="Arial MT"/>
                <a:cs typeface="Arial MT"/>
              </a:rPr>
              <a:t>mani</a:t>
            </a:r>
            <a:r>
              <a:rPr lang="en-ID" sz="2000" dirty="0">
                <a:latin typeface="Arial MT"/>
                <a:cs typeface="Arial MT"/>
              </a:rPr>
              <a:t>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55921" y="266230"/>
            <a:ext cx="2567305" cy="318770"/>
            <a:chOff x="755921" y="323380"/>
            <a:chExt cx="2567305" cy="318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5921" y="323380"/>
              <a:ext cx="1380789" cy="3187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9434" y="323380"/>
              <a:ext cx="1143457" cy="314198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94141" y="323380"/>
            <a:ext cx="732394" cy="31877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71251" y="348983"/>
            <a:ext cx="243537" cy="267969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4565815" y="323380"/>
            <a:ext cx="1812925" cy="341630"/>
            <a:chOff x="4565815" y="323380"/>
            <a:chExt cx="1812925" cy="34163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65815" y="323380"/>
              <a:ext cx="1502384" cy="34137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06172" y="332130"/>
              <a:ext cx="272417" cy="33273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688340" y="1189989"/>
            <a:ext cx="10815320" cy="30283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lang="en-ID" sz="2800" dirty="0" err="1">
                <a:latin typeface="Arial MT"/>
                <a:cs typeface="Arial MT"/>
              </a:rPr>
              <a:t>Urografi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ekskretoris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atau</a:t>
            </a:r>
            <a:r>
              <a:rPr lang="en-ID" sz="2800" dirty="0">
                <a:latin typeface="Arial MT"/>
                <a:cs typeface="Arial MT"/>
              </a:rPr>
              <a:t> IVU </a:t>
            </a:r>
            <a:r>
              <a:rPr lang="en-ID" sz="2800" dirty="0" err="1">
                <a:latin typeface="Arial MT"/>
                <a:cs typeface="Arial MT"/>
              </a:rPr>
              <a:t>adalah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pemeriksaan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radiografi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dari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sistem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saluran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kemih</a:t>
            </a:r>
            <a:r>
              <a:rPr lang="en-ID" sz="2800" dirty="0">
                <a:latin typeface="Arial MT"/>
                <a:cs typeface="Arial MT"/>
              </a:rPr>
              <a:t>. </a:t>
            </a:r>
            <a:r>
              <a:rPr lang="en-ID" sz="2800" dirty="0" err="1">
                <a:latin typeface="Arial MT"/>
                <a:cs typeface="Arial MT"/>
              </a:rPr>
              <a:t>Pemeriksaan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ini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sering</a:t>
            </a:r>
            <a:r>
              <a:rPr lang="en-ID" sz="2800" dirty="0">
                <a:latin typeface="Arial MT"/>
                <a:cs typeface="Arial MT"/>
              </a:rPr>
              <a:t> juga </a:t>
            </a:r>
            <a:r>
              <a:rPr lang="en-ID" sz="2800" dirty="0" err="1">
                <a:latin typeface="Arial MT"/>
                <a:cs typeface="Arial MT"/>
              </a:rPr>
              <a:t>disebut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sebagai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pielografi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intravena</a:t>
            </a:r>
            <a:r>
              <a:rPr lang="en-ID" sz="2800" dirty="0">
                <a:latin typeface="Arial MT"/>
                <a:cs typeface="Arial MT"/>
              </a:rPr>
              <a:t>, </a:t>
            </a:r>
            <a:r>
              <a:rPr lang="en-ID" sz="2800" dirty="0" err="1">
                <a:latin typeface="Arial MT"/>
                <a:cs typeface="Arial MT"/>
              </a:rPr>
              <a:t>atau</a:t>
            </a:r>
            <a:r>
              <a:rPr lang="en-ID" sz="2800" dirty="0">
                <a:latin typeface="Arial MT"/>
                <a:cs typeface="Arial MT"/>
              </a:rPr>
              <a:t> IVP. </a:t>
            </a:r>
            <a:r>
              <a:rPr lang="en-ID" sz="2800" dirty="0" err="1">
                <a:latin typeface="Arial MT"/>
                <a:cs typeface="Arial MT"/>
              </a:rPr>
              <a:t>Namun</a:t>
            </a:r>
            <a:r>
              <a:rPr lang="en-ID" sz="2800" dirty="0">
                <a:latin typeface="Arial MT"/>
                <a:cs typeface="Arial MT"/>
              </a:rPr>
              <a:t>, </a:t>
            </a:r>
            <a:r>
              <a:rPr lang="en-ID" sz="2800" dirty="0" err="1">
                <a:latin typeface="Arial MT"/>
                <a:cs typeface="Arial MT"/>
              </a:rPr>
              <a:t>pielografi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hanya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mengacu</a:t>
            </a:r>
            <a:r>
              <a:rPr lang="en-ID" sz="2800" dirty="0">
                <a:latin typeface="Arial MT"/>
                <a:cs typeface="Arial MT"/>
              </a:rPr>
              <a:t> pada pelvis </a:t>
            </a:r>
            <a:r>
              <a:rPr lang="en-ID" sz="2800" dirty="0" err="1">
                <a:latin typeface="Arial MT"/>
                <a:cs typeface="Arial MT"/>
              </a:rPr>
              <a:t>ginjal</a:t>
            </a:r>
            <a:r>
              <a:rPr lang="en-ID" sz="2800" dirty="0">
                <a:latin typeface="Arial MT"/>
                <a:cs typeface="Arial MT"/>
              </a:rPr>
              <a:t>. Karena </a:t>
            </a:r>
            <a:r>
              <a:rPr lang="en-ID" sz="2800" dirty="0" err="1">
                <a:latin typeface="Arial MT"/>
                <a:cs typeface="Arial MT"/>
              </a:rPr>
              <a:t>urogram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ekskresi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biasanya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memvisualisasikan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lebih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banyak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anatomi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daripada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hanya</a:t>
            </a:r>
            <a:r>
              <a:rPr lang="en-ID" sz="2800" dirty="0">
                <a:latin typeface="Arial MT"/>
                <a:cs typeface="Arial MT"/>
              </a:rPr>
              <a:t> pelvis </a:t>
            </a:r>
            <a:r>
              <a:rPr lang="en-ID" sz="2800" dirty="0" err="1">
                <a:latin typeface="Arial MT"/>
                <a:cs typeface="Arial MT"/>
              </a:rPr>
              <a:t>ginjal</a:t>
            </a:r>
            <a:r>
              <a:rPr lang="en-ID" sz="2800" dirty="0">
                <a:latin typeface="Arial MT"/>
                <a:cs typeface="Arial MT"/>
              </a:rPr>
              <a:t>, </a:t>
            </a:r>
            <a:r>
              <a:rPr lang="en-ID" sz="2800" dirty="0" err="1">
                <a:latin typeface="Arial MT"/>
                <a:cs typeface="Arial MT"/>
              </a:rPr>
              <a:t>istilah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u="sng" dirty="0">
                <a:latin typeface="Arial MT"/>
                <a:cs typeface="Arial MT"/>
              </a:rPr>
              <a:t>IVP </a:t>
            </a:r>
            <a:r>
              <a:rPr lang="en-ID" sz="2800" u="sng" dirty="0" err="1">
                <a:latin typeface="Arial MT"/>
                <a:cs typeface="Arial MT"/>
              </a:rPr>
              <a:t>bukanlah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istilah</a:t>
            </a:r>
            <a:r>
              <a:rPr lang="en-ID" sz="2800" u="sng" dirty="0">
                <a:latin typeface="Arial MT"/>
                <a:cs typeface="Arial MT"/>
              </a:rPr>
              <a:t> yang </a:t>
            </a:r>
            <a:r>
              <a:rPr lang="en-ID" sz="2800" u="sng" dirty="0" err="1">
                <a:latin typeface="Arial MT"/>
                <a:cs typeface="Arial MT"/>
              </a:rPr>
              <a:t>akurat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untuk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prosedur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ini</a:t>
            </a:r>
            <a:r>
              <a:rPr lang="en-ID" sz="2800" u="sng" dirty="0">
                <a:latin typeface="Arial MT"/>
                <a:cs typeface="Arial MT"/>
              </a:rPr>
              <a:t> dan </a:t>
            </a:r>
            <a:r>
              <a:rPr lang="en-ID" sz="2800" u="sng" dirty="0" err="1">
                <a:latin typeface="Arial MT"/>
                <a:cs typeface="Arial MT"/>
              </a:rPr>
              <a:t>tidak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boleh</a:t>
            </a:r>
            <a:r>
              <a:rPr lang="en-ID" sz="2800" u="sng" dirty="0">
                <a:latin typeface="Arial MT"/>
                <a:cs typeface="Arial MT"/>
              </a:rPr>
              <a:t> </a:t>
            </a:r>
            <a:r>
              <a:rPr lang="en-ID" sz="2800" u="sng" dirty="0" err="1">
                <a:latin typeface="Arial MT"/>
                <a:cs typeface="Arial MT"/>
              </a:rPr>
              <a:t>digunakan</a:t>
            </a:r>
            <a:r>
              <a:rPr lang="en-ID" sz="2800" u="sng" dirty="0">
                <a:latin typeface="Arial MT"/>
                <a:cs typeface="Arial MT"/>
              </a:rPr>
              <a:t>.</a:t>
            </a:r>
            <a:endParaRPr sz="2800" u="sng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8340" y="1189989"/>
            <a:ext cx="10815320" cy="21666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lang="en-ID" sz="2800" dirty="0">
                <a:latin typeface="Arial MT"/>
                <a:cs typeface="Arial MT"/>
              </a:rPr>
              <a:t>IVU </a:t>
            </a:r>
            <a:r>
              <a:rPr lang="en-ID" sz="2800" dirty="0" err="1">
                <a:latin typeface="Arial MT"/>
                <a:cs typeface="Arial MT"/>
              </a:rPr>
              <a:t>memvisualisasikan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kelopak</a:t>
            </a:r>
            <a:r>
              <a:rPr lang="en-ID" sz="2800" dirty="0">
                <a:latin typeface="Arial MT"/>
                <a:cs typeface="Arial MT"/>
              </a:rPr>
              <a:t> minor dan mayor, pelvis </a:t>
            </a:r>
            <a:r>
              <a:rPr lang="en-ID" sz="2800" dirty="0" err="1">
                <a:latin typeface="Arial MT"/>
                <a:cs typeface="Arial MT"/>
              </a:rPr>
              <a:t>ginjal</a:t>
            </a:r>
            <a:r>
              <a:rPr lang="en-ID" sz="2800" dirty="0">
                <a:latin typeface="Arial MT"/>
                <a:cs typeface="Arial MT"/>
              </a:rPr>
              <a:t>, ureter, dan </a:t>
            </a:r>
            <a:r>
              <a:rPr lang="en-ID" sz="2800" dirty="0" err="1">
                <a:latin typeface="Arial MT"/>
                <a:cs typeface="Arial MT"/>
              </a:rPr>
              <a:t>kantung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kemih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setelah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injeksi</a:t>
            </a:r>
            <a:r>
              <a:rPr lang="en-ID" sz="2800" dirty="0">
                <a:latin typeface="Arial MT"/>
                <a:cs typeface="Arial MT"/>
              </a:rPr>
              <a:t> media </a:t>
            </a:r>
            <a:r>
              <a:rPr lang="en-ID" sz="2800" dirty="0" err="1">
                <a:latin typeface="Arial MT"/>
                <a:cs typeface="Arial MT"/>
              </a:rPr>
              <a:t>kontras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secara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intravena</a:t>
            </a:r>
            <a:r>
              <a:rPr lang="en-ID" sz="2800" dirty="0">
                <a:latin typeface="Arial MT"/>
                <a:cs typeface="Arial MT"/>
              </a:rPr>
              <a:t>. IVU </a:t>
            </a:r>
            <a:r>
              <a:rPr lang="en-ID" sz="2800" dirty="0" err="1">
                <a:latin typeface="Arial MT"/>
                <a:cs typeface="Arial MT"/>
              </a:rPr>
              <a:t>adalah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tes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fungsional</a:t>
            </a:r>
            <a:r>
              <a:rPr lang="en-ID" sz="2800" dirty="0">
                <a:latin typeface="Arial MT"/>
                <a:cs typeface="Arial MT"/>
              </a:rPr>
              <a:t> yang </a:t>
            </a:r>
            <a:r>
              <a:rPr lang="en-ID" sz="2800" dirty="0" err="1">
                <a:latin typeface="Arial MT"/>
                <a:cs typeface="Arial MT"/>
              </a:rPr>
              <a:t>sesungguhnya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karena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molekul</a:t>
            </a:r>
            <a:r>
              <a:rPr lang="en-ID" sz="2800" dirty="0">
                <a:latin typeface="Arial MT"/>
                <a:cs typeface="Arial MT"/>
              </a:rPr>
              <a:t> media </a:t>
            </a:r>
            <a:r>
              <a:rPr lang="en-ID" sz="2800" dirty="0" err="1">
                <a:latin typeface="Arial MT"/>
                <a:cs typeface="Arial MT"/>
              </a:rPr>
              <a:t>kontras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dengan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cepat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dikeluarkan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dari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aliran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darah</a:t>
            </a:r>
            <a:r>
              <a:rPr lang="en-ID" sz="2800" dirty="0">
                <a:latin typeface="Arial MT"/>
                <a:cs typeface="Arial MT"/>
              </a:rPr>
              <a:t> dan </a:t>
            </a:r>
            <a:r>
              <a:rPr lang="en-ID" sz="2800" dirty="0" err="1">
                <a:latin typeface="Arial MT"/>
                <a:cs typeface="Arial MT"/>
              </a:rPr>
              <a:t>diekskresikan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secara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sempurna</a:t>
            </a:r>
            <a:r>
              <a:rPr lang="en-ID" sz="2800" dirty="0">
                <a:latin typeface="Arial MT"/>
                <a:cs typeface="Arial MT"/>
              </a:rPr>
              <a:t> oleh </a:t>
            </a:r>
            <a:r>
              <a:rPr lang="en-ID" sz="2800" dirty="0" err="1">
                <a:latin typeface="Arial MT"/>
                <a:cs typeface="Arial MT"/>
              </a:rPr>
              <a:t>ginjal</a:t>
            </a:r>
            <a:r>
              <a:rPr lang="en-ID" sz="2800" dirty="0">
                <a:latin typeface="Arial MT"/>
                <a:cs typeface="Arial MT"/>
              </a:rPr>
              <a:t> normal.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8973" y="3596004"/>
            <a:ext cx="110125" cy="11023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4354" y="3505708"/>
            <a:ext cx="1163408" cy="35595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25179" y="3505708"/>
            <a:ext cx="1623593" cy="28496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85425" y="3510051"/>
            <a:ext cx="1197063" cy="28067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10352" y="3505708"/>
            <a:ext cx="331622" cy="28496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838406" y="3510051"/>
            <a:ext cx="520846" cy="28061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498793" y="3510051"/>
            <a:ext cx="1157744" cy="351586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772857" y="3515817"/>
            <a:ext cx="1178026" cy="34582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088635" y="3576040"/>
            <a:ext cx="533244" cy="21462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9752571" y="3510051"/>
            <a:ext cx="1724088" cy="280670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56271" y="4002760"/>
            <a:ext cx="793208" cy="21462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944179" y="3932428"/>
            <a:ext cx="1575968" cy="355930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601199" y="3936771"/>
            <a:ext cx="629132" cy="279196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4344911" y="3936771"/>
            <a:ext cx="1543113" cy="34665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996520" y="3932428"/>
            <a:ext cx="2096388" cy="35595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5623" y="330238"/>
            <a:ext cx="221830" cy="3111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4466" y="319277"/>
            <a:ext cx="1572160" cy="32287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688340" y="1104137"/>
            <a:ext cx="9335770" cy="245836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800" dirty="0" err="1">
                <a:latin typeface="Arial MT"/>
                <a:cs typeface="Arial MT"/>
              </a:rPr>
              <a:t>Untuk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memvisualisasikan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bagian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dari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sistem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saluran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kemih</a:t>
            </a:r>
            <a:endParaRPr lang="en-ID" sz="28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800" dirty="0" err="1">
                <a:latin typeface="Arial MT"/>
                <a:cs typeface="Arial MT"/>
              </a:rPr>
              <a:t>Untuk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menilai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kemampuan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fungsional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ginjal</a:t>
            </a:r>
            <a:endParaRPr lang="en-ID" sz="28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800" dirty="0" err="1">
                <a:latin typeface="Arial MT"/>
                <a:cs typeface="Arial MT"/>
              </a:rPr>
              <a:t>Untuk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mengevaluasi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sistem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saluran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kemih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untuk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mengetahui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adanya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kelainan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patologi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atau</a:t>
            </a:r>
            <a:r>
              <a:rPr lang="en-ID" sz="2800" dirty="0">
                <a:latin typeface="Arial MT"/>
                <a:cs typeface="Arial MT"/>
              </a:rPr>
              <a:t> </a:t>
            </a:r>
            <a:r>
              <a:rPr lang="en-ID" sz="2800" dirty="0" err="1">
                <a:latin typeface="Arial MT"/>
                <a:cs typeface="Arial MT"/>
              </a:rPr>
              <a:t>anatomi</a:t>
            </a:r>
            <a:endParaRPr sz="2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60094" y="323380"/>
            <a:ext cx="3334385" cy="318770"/>
            <a:chOff x="760094" y="323380"/>
            <a:chExt cx="3334385" cy="318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0094" y="337096"/>
              <a:ext cx="511081" cy="29082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7552" y="323380"/>
              <a:ext cx="2796863" cy="318770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4138888" y="319277"/>
            <a:ext cx="1191260" cy="320040"/>
            <a:chOff x="4138888" y="319277"/>
            <a:chExt cx="1191260" cy="32004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38888" y="337146"/>
              <a:ext cx="622882" cy="29966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88147" y="319277"/>
              <a:ext cx="541762" cy="320040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688340" y="1134237"/>
            <a:ext cx="10648315" cy="5075107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Hipersensitif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terhadap</a:t>
            </a:r>
            <a:r>
              <a:rPr lang="en-ID" sz="2000" dirty="0">
                <a:latin typeface="Arial MT"/>
                <a:cs typeface="Arial MT"/>
              </a:rPr>
              <a:t> media </a:t>
            </a:r>
            <a:r>
              <a:rPr lang="en-ID" sz="2000" dirty="0" err="1">
                <a:latin typeface="Arial MT"/>
                <a:cs typeface="Arial MT"/>
              </a:rPr>
              <a:t>kontras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beryodium</a:t>
            </a:r>
            <a:endParaRPr lang="en-ID" sz="20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>
                <a:latin typeface="Arial MT"/>
                <a:cs typeface="Arial MT"/>
              </a:rPr>
              <a:t>Anuria,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tidak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adanya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ekskresi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urin</a:t>
            </a:r>
            <a:endParaRPr lang="en-ID" sz="20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Mieloma</a:t>
            </a:r>
            <a:r>
              <a:rPr lang="en-ID" sz="2000" dirty="0">
                <a:latin typeface="Arial MT"/>
                <a:cs typeface="Arial MT"/>
              </a:rPr>
              <a:t> multiple</a:t>
            </a: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>
                <a:latin typeface="Arial MT"/>
                <a:cs typeface="Arial MT"/>
              </a:rPr>
              <a:t>Diabetes, </a:t>
            </a:r>
            <a:r>
              <a:rPr lang="en-ID" sz="2000" dirty="0" err="1">
                <a:latin typeface="Arial MT"/>
                <a:cs typeface="Arial MT"/>
              </a:rPr>
              <a:t>terutama</a:t>
            </a:r>
            <a:r>
              <a:rPr lang="en-ID" sz="2000" dirty="0">
                <a:latin typeface="Arial MT"/>
                <a:cs typeface="Arial MT"/>
              </a:rPr>
              <a:t> diabetes mellitus</a:t>
            </a: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Penyakit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hati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ginjal</a:t>
            </a:r>
            <a:r>
              <a:rPr lang="en-ID" sz="2000" dirty="0">
                <a:latin typeface="Arial MT"/>
                <a:cs typeface="Arial MT"/>
              </a:rPr>
              <a:t> yang </a:t>
            </a:r>
            <a:r>
              <a:rPr lang="en-ID" sz="2000" dirty="0" err="1">
                <a:latin typeface="Arial MT"/>
                <a:cs typeface="Arial MT"/>
              </a:rPr>
              <a:t>parah</a:t>
            </a:r>
            <a:endParaRPr lang="en-ID" sz="20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Gagal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jantung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kongestif</a:t>
            </a:r>
            <a:endParaRPr lang="en-ID" sz="20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>
                <a:latin typeface="Arial MT"/>
                <a:cs typeface="Arial MT"/>
              </a:rPr>
              <a:t>Pheochromocytoma</a:t>
            </a: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Anemia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sel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sabit</a:t>
            </a:r>
            <a:endParaRPr lang="en-ID" sz="20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Pasien</a:t>
            </a:r>
            <a:r>
              <a:rPr lang="en-ID" sz="2000" dirty="0">
                <a:latin typeface="Arial MT"/>
                <a:cs typeface="Arial MT"/>
              </a:rPr>
              <a:t> yang </a:t>
            </a:r>
            <a:r>
              <a:rPr lang="en-ID" sz="2000" dirty="0" err="1">
                <a:latin typeface="Arial MT"/>
                <a:cs typeface="Arial MT"/>
              </a:rPr>
              <a:t>mengonsumsi</a:t>
            </a:r>
            <a:r>
              <a:rPr lang="en-ID" sz="2000" dirty="0">
                <a:latin typeface="Arial MT"/>
                <a:cs typeface="Arial MT"/>
              </a:rPr>
              <a:t> metformin, Glucophage, </a:t>
            </a:r>
            <a:r>
              <a:rPr lang="en-ID" sz="2000" dirty="0" err="1">
                <a:latin typeface="Arial MT"/>
                <a:cs typeface="Arial MT"/>
              </a:rPr>
              <a:t>Fortamet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Glumetza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Riomet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Glucovance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Metaglip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Jentadueto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ActoPlus</a:t>
            </a:r>
            <a:r>
              <a:rPr lang="en-ID" sz="2000" dirty="0">
                <a:latin typeface="Arial MT"/>
                <a:cs typeface="Arial MT"/>
              </a:rPr>
              <a:t> Met, </a:t>
            </a:r>
            <a:r>
              <a:rPr lang="en-ID" sz="2000" dirty="0" err="1">
                <a:latin typeface="Arial MT"/>
                <a:cs typeface="Arial MT"/>
              </a:rPr>
              <a:t>Prandimet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Avandamet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Kombiglyze</a:t>
            </a:r>
            <a:r>
              <a:rPr lang="en-ID" sz="2000" dirty="0">
                <a:latin typeface="Arial MT"/>
                <a:cs typeface="Arial MT"/>
              </a:rPr>
              <a:t> XR,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Janumet3 (</a:t>
            </a:r>
            <a:r>
              <a:rPr lang="en-ID" sz="2000" dirty="0" err="1">
                <a:latin typeface="Arial MT"/>
                <a:cs typeface="Arial MT"/>
              </a:rPr>
              <a:t>obat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ini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harus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dihentikan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selama</a:t>
            </a:r>
            <a:r>
              <a:rPr lang="en-ID" sz="2000" dirty="0">
                <a:latin typeface="Arial MT"/>
                <a:cs typeface="Arial MT"/>
              </a:rPr>
              <a:t> 48 jam </a:t>
            </a:r>
            <a:r>
              <a:rPr lang="en-ID" sz="2000" dirty="0" err="1">
                <a:latin typeface="Arial MT"/>
                <a:cs typeface="Arial MT"/>
              </a:rPr>
              <a:t>sebelum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setelah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pemberian</a:t>
            </a:r>
            <a:r>
              <a:rPr lang="en-ID" sz="2000" dirty="0">
                <a:latin typeface="Arial MT"/>
                <a:cs typeface="Arial MT"/>
              </a:rPr>
              <a:t> media </a:t>
            </a:r>
            <a:r>
              <a:rPr lang="en-ID" sz="2000" dirty="0" err="1">
                <a:latin typeface="Arial MT"/>
                <a:cs typeface="Arial MT"/>
              </a:rPr>
              <a:t>kontras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beryodium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untuk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pasien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dengan</a:t>
            </a:r>
            <a:r>
              <a:rPr lang="en-ID" sz="2000" dirty="0">
                <a:latin typeface="Arial MT"/>
                <a:cs typeface="Arial MT"/>
              </a:rPr>
              <a:t> trauma </a:t>
            </a:r>
            <a:r>
              <a:rPr lang="en-ID" sz="2000" dirty="0" err="1">
                <a:latin typeface="Arial MT"/>
                <a:cs typeface="Arial MT"/>
              </a:rPr>
              <a:t>ginjal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penyakit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pemeriksaan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pencitraan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arteri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ginjal</a:t>
            </a:r>
            <a:r>
              <a:rPr lang="en-ID" sz="2000" dirty="0">
                <a:latin typeface="Arial MT"/>
                <a:cs typeface="Arial MT"/>
              </a:rPr>
              <a:t> yang </a:t>
            </a:r>
            <a:r>
              <a:rPr lang="en-ID" sz="2000" dirty="0" err="1">
                <a:latin typeface="Arial MT"/>
                <a:cs typeface="Arial MT"/>
              </a:rPr>
              <a:t>dijadwalkan</a:t>
            </a:r>
            <a:r>
              <a:rPr lang="en-ID" sz="2000" dirty="0">
                <a:latin typeface="Arial MT"/>
                <a:cs typeface="Arial MT"/>
              </a:rPr>
              <a:t>)</a:t>
            </a: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ID" sz="2000" dirty="0" err="1">
                <a:latin typeface="Arial MT"/>
                <a:cs typeface="Arial MT"/>
              </a:rPr>
              <a:t>Gagal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ginjal</a:t>
            </a:r>
            <a:r>
              <a:rPr lang="en-ID" sz="2000" dirty="0">
                <a:latin typeface="Arial MT"/>
                <a:cs typeface="Arial MT"/>
              </a:rPr>
              <a:t>, </a:t>
            </a:r>
            <a:r>
              <a:rPr lang="en-ID" sz="2000" dirty="0" err="1">
                <a:latin typeface="Arial MT"/>
                <a:cs typeface="Arial MT"/>
              </a:rPr>
              <a:t>akut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atau</a:t>
            </a:r>
            <a:r>
              <a:rPr lang="en-ID" sz="2000" dirty="0">
                <a:latin typeface="Arial MT"/>
                <a:cs typeface="Arial MT"/>
              </a:rPr>
              <a:t> </a:t>
            </a:r>
            <a:r>
              <a:rPr lang="en-ID" sz="2000" dirty="0" err="1">
                <a:latin typeface="Arial MT"/>
                <a:cs typeface="Arial MT"/>
              </a:rPr>
              <a:t>kronis</a:t>
            </a:r>
            <a:endParaRPr lang="en-ID"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0094" y="319747"/>
            <a:ext cx="1945343" cy="31706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83171" y="323380"/>
            <a:ext cx="1508424" cy="3134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436068" y="319277"/>
            <a:ext cx="1191260" cy="320040"/>
            <a:chOff x="4436068" y="319277"/>
            <a:chExt cx="1191260" cy="32004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36068" y="337146"/>
              <a:ext cx="622882" cy="29966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85327" y="319277"/>
              <a:ext cx="541762" cy="32004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88340" y="1186180"/>
            <a:ext cx="4977130" cy="50958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360805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Benign prostatic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hyperplasia</a:t>
            </a:r>
            <a:r>
              <a:rPr sz="3200" spc="-5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(BpH)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Bladder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calculi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Bladder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carcinoma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Congenital</a:t>
            </a:r>
            <a:r>
              <a:rPr sz="3200" spc="-2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anomalies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Cystitis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Glomerulonephritis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Polycystic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kidney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disease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Renal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calculi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76340" y="1089787"/>
            <a:ext cx="4231005" cy="519176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86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Renal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cell</a:t>
            </a:r>
            <a:r>
              <a:rPr sz="3200" spc="-2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carcinoma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Prostate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Carcinoma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Hydronephrosis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Pyelonephritis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Renal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hypertension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Severe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hypertension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Renal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obstruction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Vesicorectal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(vesicocolonic)</a:t>
            </a:r>
            <a:r>
              <a:rPr sz="3200" spc="-5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fistula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5623" y="323380"/>
            <a:ext cx="544633" cy="31800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34730" y="330238"/>
            <a:ext cx="1171034" cy="30733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617603" y="323380"/>
            <a:ext cx="2068830" cy="318770"/>
            <a:chOff x="2617603" y="323380"/>
            <a:chExt cx="2068830" cy="31877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17603" y="323380"/>
              <a:ext cx="1365688" cy="31877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6489" y="323380"/>
              <a:ext cx="669747" cy="318770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4730710" y="319277"/>
            <a:ext cx="1191260" cy="320040"/>
            <a:chOff x="4730710" y="319277"/>
            <a:chExt cx="1191260" cy="32004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0710" y="337146"/>
              <a:ext cx="622881" cy="29966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79967" y="319277"/>
              <a:ext cx="541762" cy="32004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501369" y="941294"/>
            <a:ext cx="11479960" cy="6038438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675"/>
              </a:spcBef>
            </a:pPr>
            <a:r>
              <a:rPr lang="en-ID" sz="2400" dirty="0" err="1">
                <a:latin typeface="Arial MT"/>
                <a:cs typeface="Arial MT"/>
              </a:rPr>
              <a:t>Persiapan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umum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IVU </a:t>
            </a:r>
            <a:r>
              <a:rPr lang="en-ID" sz="2400" dirty="0" err="1">
                <a:latin typeface="Arial MT"/>
                <a:cs typeface="Arial MT"/>
              </a:rPr>
              <a:t>meliputi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berikut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ini</a:t>
            </a:r>
            <a:r>
              <a:rPr lang="en-ID" sz="2400" dirty="0">
                <a:latin typeface="Arial MT"/>
                <a:cs typeface="Arial MT"/>
              </a:rPr>
              <a:t>:</a:t>
            </a:r>
          </a:p>
          <a:p>
            <a:pPr marL="12700" algn="just">
              <a:lnSpc>
                <a:spcPct val="100000"/>
              </a:lnSpc>
              <a:spcBef>
                <a:spcPts val="675"/>
              </a:spcBef>
            </a:pPr>
            <a:r>
              <a:rPr lang="en-ID" sz="2400" dirty="0" err="1">
                <a:latin typeface="Arial MT"/>
                <a:cs typeface="Arial MT"/>
              </a:rPr>
              <a:t>Jika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waktu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memungkinkan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mintalah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mengikuti</a:t>
            </a:r>
            <a:r>
              <a:rPr lang="en-ID" sz="2400" dirty="0">
                <a:latin typeface="Arial MT"/>
                <a:cs typeface="Arial MT"/>
              </a:rPr>
              <a:t> diet </a:t>
            </a:r>
            <a:r>
              <a:rPr lang="en-ID" sz="2400" dirty="0" err="1">
                <a:latin typeface="Arial MT"/>
                <a:cs typeface="Arial MT"/>
              </a:rPr>
              <a:t>rendah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residu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selama</a:t>
            </a:r>
            <a:r>
              <a:rPr lang="en-ID" sz="2400" dirty="0">
                <a:latin typeface="Arial MT"/>
                <a:cs typeface="Arial MT"/>
              </a:rPr>
              <a:t> 1 </a:t>
            </a:r>
            <a:r>
              <a:rPr lang="en-ID" sz="2400" dirty="0" err="1">
                <a:latin typeface="Arial MT"/>
                <a:cs typeface="Arial MT"/>
              </a:rPr>
              <a:t>hingga</a:t>
            </a:r>
            <a:r>
              <a:rPr lang="en-ID" sz="2400" dirty="0">
                <a:latin typeface="Arial MT"/>
                <a:cs typeface="Arial MT"/>
              </a:rPr>
              <a:t> 2 </a:t>
            </a:r>
            <a:r>
              <a:rPr lang="en-ID" sz="2400" dirty="0" err="1">
                <a:latin typeface="Arial MT"/>
                <a:cs typeface="Arial MT"/>
              </a:rPr>
              <a:t>hari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mencegah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pembentukan</a:t>
            </a:r>
            <a:r>
              <a:rPr lang="en-ID" sz="2400" dirty="0">
                <a:latin typeface="Arial MT"/>
                <a:cs typeface="Arial MT"/>
              </a:rPr>
              <a:t> gas yang </a:t>
            </a:r>
            <a:r>
              <a:rPr lang="en-ID" sz="2400" dirty="0" err="1">
                <a:latin typeface="Arial MT"/>
                <a:cs typeface="Arial MT"/>
              </a:rPr>
              <a:t>disebabkan</a:t>
            </a:r>
            <a:r>
              <a:rPr lang="en-ID" sz="2400" dirty="0">
                <a:latin typeface="Arial MT"/>
                <a:cs typeface="Arial MT"/>
              </a:rPr>
              <a:t> oleh </a:t>
            </a:r>
            <a:r>
              <a:rPr lang="en-ID" sz="2400" dirty="0" err="1">
                <a:latin typeface="Arial MT"/>
                <a:cs typeface="Arial MT"/>
              </a:rPr>
              <a:t>fermentasi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usus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berlebihan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12700" algn="just">
              <a:lnSpc>
                <a:spcPct val="100000"/>
              </a:lnSpc>
              <a:spcBef>
                <a:spcPts val="675"/>
              </a:spcBef>
            </a:pPr>
            <a:r>
              <a:rPr lang="en-ID" sz="2400" dirty="0" err="1">
                <a:latin typeface="Arial MT"/>
                <a:cs typeface="Arial MT"/>
              </a:rPr>
              <a:t>Mintalah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makanan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ringan</a:t>
            </a:r>
            <a:r>
              <a:rPr lang="en-ID" sz="2400" dirty="0">
                <a:latin typeface="Arial MT"/>
                <a:cs typeface="Arial MT"/>
              </a:rPr>
              <a:t> pada </a:t>
            </a:r>
            <a:r>
              <a:rPr lang="en-ID" sz="2400" dirty="0" err="1">
                <a:latin typeface="Arial MT"/>
                <a:cs typeface="Arial MT"/>
              </a:rPr>
              <a:t>malam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sebelum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12700" algn="just">
              <a:lnSpc>
                <a:spcPct val="100000"/>
              </a:lnSpc>
              <a:spcBef>
                <a:spcPts val="675"/>
              </a:spcBef>
            </a:pPr>
            <a:r>
              <a:rPr lang="en-ID" sz="2400" dirty="0" err="1">
                <a:latin typeface="Arial MT"/>
                <a:cs typeface="Arial MT"/>
              </a:rPr>
              <a:t>Jika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diindikasikan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dengan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buang</a:t>
            </a:r>
            <a:r>
              <a:rPr lang="en-ID" sz="2400" dirty="0">
                <a:latin typeface="Arial MT"/>
                <a:cs typeface="Arial MT"/>
              </a:rPr>
              <a:t> air </a:t>
            </a:r>
            <a:r>
              <a:rPr lang="en-ID" sz="2400" dirty="0" err="1">
                <a:latin typeface="Arial MT"/>
                <a:cs typeface="Arial MT"/>
              </a:rPr>
              <a:t>besar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keras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berikan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obat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pencahar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tidak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membentuk</a:t>
            </a:r>
            <a:r>
              <a:rPr lang="en-ID" sz="2400" dirty="0">
                <a:latin typeface="Arial MT"/>
                <a:cs typeface="Arial MT"/>
              </a:rPr>
              <a:t> gas pada </a:t>
            </a:r>
            <a:r>
              <a:rPr lang="en-ID" sz="2400" dirty="0" err="1">
                <a:latin typeface="Arial MT"/>
                <a:cs typeface="Arial MT"/>
              </a:rPr>
              <a:t>malam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sebelum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12700" algn="just">
              <a:lnSpc>
                <a:spcPct val="100000"/>
              </a:lnSpc>
              <a:spcBef>
                <a:spcPts val="675"/>
              </a:spcBef>
            </a:pPr>
            <a:r>
              <a:rPr lang="en-ID" sz="2400" dirty="0">
                <a:latin typeface="Arial MT"/>
                <a:cs typeface="Arial MT"/>
              </a:rPr>
              <a:t>Minta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tidak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minum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apa</a:t>
            </a:r>
            <a:r>
              <a:rPr lang="en-ID" sz="2400" dirty="0">
                <a:latin typeface="Arial MT"/>
                <a:cs typeface="Arial MT"/>
              </a:rPr>
              <a:t> pun </a:t>
            </a:r>
            <a:r>
              <a:rPr lang="en-ID" sz="2400" dirty="0" err="1">
                <a:latin typeface="Arial MT"/>
                <a:cs typeface="Arial MT"/>
              </a:rPr>
              <a:t>setelah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tengah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malam</a:t>
            </a:r>
            <a:r>
              <a:rPr lang="en-ID" sz="2400" dirty="0">
                <a:latin typeface="Arial MT"/>
                <a:cs typeface="Arial MT"/>
              </a:rPr>
              <a:t> pada </a:t>
            </a:r>
            <a:r>
              <a:rPr lang="en-ID" sz="2400" dirty="0" err="1">
                <a:latin typeface="Arial MT"/>
                <a:cs typeface="Arial MT"/>
              </a:rPr>
              <a:t>hari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Namun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demikian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tidak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boleh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mengalami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dehidrasi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dengan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mieloma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multipel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kadar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asam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urat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tinggi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atau</a:t>
            </a:r>
            <a:r>
              <a:rPr lang="en-ID" sz="2400" dirty="0">
                <a:latin typeface="Arial MT"/>
                <a:cs typeface="Arial MT"/>
              </a:rPr>
              <a:t> diabetes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terhidrasi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dengan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baik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sebelum</a:t>
            </a:r>
            <a:r>
              <a:rPr lang="en-ID" sz="2400" dirty="0">
                <a:latin typeface="Arial MT"/>
                <a:cs typeface="Arial MT"/>
              </a:rPr>
              <a:t> IVU </a:t>
            </a:r>
            <a:r>
              <a:rPr lang="en-ID" sz="2400" dirty="0" err="1">
                <a:latin typeface="Arial MT"/>
                <a:cs typeface="Arial MT"/>
              </a:rPr>
              <a:t>dilakukan</a:t>
            </a:r>
            <a:r>
              <a:rPr lang="en-ID" sz="2400" dirty="0">
                <a:latin typeface="Arial MT"/>
                <a:cs typeface="Arial MT"/>
              </a:rPr>
              <a:t>; </a:t>
            </a:r>
            <a:r>
              <a:rPr lang="en-ID" sz="2400" dirty="0" err="1">
                <a:latin typeface="Arial MT"/>
                <a:cs typeface="Arial MT"/>
              </a:rPr>
              <a:t>pasien-pasien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memiliki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risiko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lebih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tinggi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mengalami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gagal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ginjal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diinduksi</a:t>
            </a:r>
            <a:r>
              <a:rPr lang="en-ID" sz="2400" dirty="0">
                <a:latin typeface="Arial MT"/>
                <a:cs typeface="Arial MT"/>
              </a:rPr>
              <a:t> oleh media </a:t>
            </a:r>
            <a:r>
              <a:rPr lang="en-ID" sz="2400" dirty="0" err="1">
                <a:latin typeface="Arial MT"/>
                <a:cs typeface="Arial MT"/>
              </a:rPr>
              <a:t>kontras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jika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mengalami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dehidrasi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12700" algn="just">
              <a:lnSpc>
                <a:spcPct val="100000"/>
              </a:lnSpc>
              <a:spcBef>
                <a:spcPts val="675"/>
              </a:spcBef>
            </a:pPr>
            <a:endParaRPr lang="en-ID" sz="24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8340" y="970279"/>
            <a:ext cx="10815955" cy="48654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Sebelum</a:t>
            </a:r>
            <a:r>
              <a:rPr lang="en-ID" sz="2400" dirty="0">
                <a:latin typeface="Arial MT"/>
                <a:cs typeface="Arial MT"/>
              </a:rPr>
              <a:t> IVU </a:t>
            </a:r>
            <a:r>
              <a:rPr lang="en-ID" sz="2400" dirty="0" err="1">
                <a:latin typeface="Arial MT"/>
                <a:cs typeface="Arial MT"/>
              </a:rPr>
              <a:t>dilakukan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semua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pakaian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kecuali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sepatu</a:t>
            </a:r>
            <a:r>
              <a:rPr lang="en-ID" sz="2400" dirty="0">
                <a:latin typeface="Arial MT"/>
                <a:cs typeface="Arial MT"/>
              </a:rPr>
              <a:t> dan </a:t>
            </a:r>
            <a:r>
              <a:rPr lang="en-ID" sz="2400" dirty="0" err="1">
                <a:latin typeface="Arial MT"/>
                <a:cs typeface="Arial MT"/>
              </a:rPr>
              <a:t>kaus</a:t>
            </a:r>
            <a:r>
              <a:rPr lang="en-ID" sz="2400" dirty="0">
                <a:latin typeface="Arial MT"/>
                <a:cs typeface="Arial MT"/>
              </a:rPr>
              <a:t> kaki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dilepas</a:t>
            </a:r>
            <a:r>
              <a:rPr lang="en-ID" sz="2400" dirty="0">
                <a:latin typeface="Arial MT"/>
                <a:cs typeface="Arial MT"/>
              </a:rPr>
              <a:t> dan </a:t>
            </a:r>
            <a:r>
              <a:rPr lang="en-ID" sz="2400" dirty="0" err="1">
                <a:latin typeface="Arial MT"/>
                <a:cs typeface="Arial MT"/>
              </a:rPr>
              <a:t>diganti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dengan</a:t>
            </a:r>
            <a:r>
              <a:rPr lang="en-ID" sz="2400" dirty="0">
                <a:latin typeface="Arial MT"/>
                <a:cs typeface="Arial MT"/>
              </a:rPr>
              <a:t> baju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berkemih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sebelum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dilakukan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karena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dua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alasan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berikut</a:t>
            </a:r>
            <a:r>
              <a:rPr lang="en-ID" sz="2400" dirty="0">
                <a:latin typeface="Arial MT"/>
                <a:cs typeface="Arial MT"/>
              </a:rPr>
              <a:t>: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Kandung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kemih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terlalu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penuh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dapat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pecah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terutama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jika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dilakukan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penekanan</a:t>
            </a:r>
            <a:r>
              <a:rPr lang="en-ID" sz="2400" dirty="0">
                <a:latin typeface="Arial MT"/>
                <a:cs typeface="Arial MT"/>
              </a:rPr>
              <a:t> di </a:t>
            </a:r>
            <a:r>
              <a:rPr lang="en-ID" sz="2400" dirty="0" err="1">
                <a:latin typeface="Arial MT"/>
                <a:cs typeface="Arial MT"/>
              </a:rPr>
              <a:t>awal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Urin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sudah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ada</a:t>
            </a:r>
            <a:r>
              <a:rPr lang="en-ID" sz="2400" dirty="0">
                <a:latin typeface="Arial MT"/>
                <a:cs typeface="Arial MT"/>
              </a:rPr>
              <a:t> di </a:t>
            </a:r>
            <a:r>
              <a:rPr lang="en-ID" sz="2400" dirty="0" err="1">
                <a:latin typeface="Arial MT"/>
                <a:cs typeface="Arial MT"/>
              </a:rPr>
              <a:t>dalam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kandung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kemih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mengencerkan</a:t>
            </a:r>
            <a:r>
              <a:rPr lang="en-ID" sz="2400" dirty="0">
                <a:latin typeface="Arial MT"/>
                <a:cs typeface="Arial MT"/>
              </a:rPr>
              <a:t> media </a:t>
            </a:r>
            <a:r>
              <a:rPr lang="en-ID" sz="2400" dirty="0" err="1">
                <a:latin typeface="Arial MT"/>
                <a:cs typeface="Arial MT"/>
              </a:rPr>
              <a:t>kontras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terakumulasi</a:t>
            </a:r>
            <a:r>
              <a:rPr lang="en-ID" sz="2400" dirty="0">
                <a:latin typeface="Arial MT"/>
                <a:cs typeface="Arial MT"/>
              </a:rPr>
              <a:t> di </a:t>
            </a:r>
            <a:r>
              <a:rPr lang="en-ID" sz="2400" dirty="0" err="1">
                <a:latin typeface="Arial MT"/>
                <a:cs typeface="Arial MT"/>
              </a:rPr>
              <a:t>sana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Riwayat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klinis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riwayat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alergi</a:t>
            </a:r>
            <a:r>
              <a:rPr lang="en-ID" sz="2400" dirty="0">
                <a:latin typeface="Arial MT"/>
                <a:cs typeface="Arial MT"/>
              </a:rPr>
              <a:t>, dan </a:t>
            </a:r>
            <a:r>
              <a:rPr lang="en-ID" sz="2400" dirty="0" err="1">
                <a:latin typeface="Arial MT"/>
                <a:cs typeface="Arial MT"/>
              </a:rPr>
              <a:t>kadar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kreatinin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darah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ditinjau</a:t>
            </a:r>
            <a:r>
              <a:rPr lang="en-ID" sz="2400" dirty="0">
                <a:latin typeface="Arial MT"/>
                <a:cs typeface="Arial MT"/>
              </a:rPr>
              <a:t>. Kadar </a:t>
            </a:r>
            <a:r>
              <a:rPr lang="en-ID" sz="2400" dirty="0" err="1">
                <a:latin typeface="Arial MT"/>
                <a:cs typeface="Arial MT"/>
              </a:rPr>
              <a:t>kreatinin</a:t>
            </a:r>
            <a:r>
              <a:rPr lang="en-ID" sz="2400" dirty="0">
                <a:latin typeface="Arial MT"/>
                <a:cs typeface="Arial MT"/>
              </a:rPr>
              <a:t> normal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orang </a:t>
            </a:r>
            <a:r>
              <a:rPr lang="en-ID" sz="2400" dirty="0" err="1">
                <a:latin typeface="Arial MT"/>
                <a:cs typeface="Arial MT"/>
              </a:rPr>
              <a:t>dewasa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adalah</a:t>
            </a:r>
            <a:r>
              <a:rPr lang="en-ID" sz="2400" dirty="0">
                <a:latin typeface="Arial MT"/>
                <a:cs typeface="Arial MT"/>
              </a:rPr>
              <a:t> 0,6 </a:t>
            </a:r>
            <a:r>
              <a:rPr lang="en-ID" sz="2400" dirty="0" err="1">
                <a:latin typeface="Arial MT"/>
                <a:cs typeface="Arial MT"/>
              </a:rPr>
              <a:t>hingga</a:t>
            </a:r>
            <a:r>
              <a:rPr lang="en-ID" sz="2400" dirty="0">
                <a:latin typeface="Arial MT"/>
                <a:cs typeface="Arial MT"/>
              </a:rPr>
              <a:t> 1,5 mg/dL. Kadar BUN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berkisar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antara</a:t>
            </a:r>
            <a:r>
              <a:rPr lang="en-ID" sz="2400" dirty="0">
                <a:latin typeface="Arial MT"/>
                <a:cs typeface="Arial MT"/>
              </a:rPr>
              <a:t> 8 dan 25 mg/100 </a:t>
            </a:r>
            <a:r>
              <a:rPr lang="en-ID" sz="2400" dirty="0" err="1">
                <a:latin typeface="Arial MT"/>
                <a:cs typeface="Arial MT"/>
              </a:rPr>
              <a:t>mL.</a:t>
            </a:r>
            <a:endParaRPr lang="en-ID" sz="2400" dirty="0">
              <a:latin typeface="Arial MT"/>
              <a:cs typeface="Arial MT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Beberapa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kebijakan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departemen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mungkin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mengharuskan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buang</a:t>
            </a:r>
            <a:r>
              <a:rPr lang="en-ID" sz="2400" dirty="0">
                <a:latin typeface="Arial MT"/>
                <a:cs typeface="Arial MT"/>
              </a:rPr>
              <a:t> air </a:t>
            </a:r>
            <a:r>
              <a:rPr lang="en-ID" sz="2400" dirty="0" err="1">
                <a:latin typeface="Arial MT"/>
                <a:cs typeface="Arial MT"/>
              </a:rPr>
              <a:t>kecil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melalui</a:t>
            </a:r>
            <a:r>
              <a:rPr lang="en-ID" sz="2400" dirty="0">
                <a:latin typeface="Arial MT"/>
                <a:cs typeface="Arial MT"/>
              </a:rPr>
              <a:t> filter </a:t>
            </a:r>
            <a:r>
              <a:rPr lang="en-ID" sz="2400" dirty="0" err="1">
                <a:latin typeface="Arial MT"/>
                <a:cs typeface="Arial MT"/>
              </a:rPr>
              <a:t>jika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pemeriksaan</a:t>
            </a:r>
            <a:r>
              <a:rPr lang="en-ID" sz="2400" dirty="0">
                <a:latin typeface="Arial MT"/>
                <a:cs typeface="Arial MT"/>
              </a:rPr>
              <a:t> IVU </a:t>
            </a:r>
            <a:r>
              <a:rPr lang="en-ID" sz="2400" dirty="0" err="1">
                <a:latin typeface="Arial MT"/>
                <a:cs typeface="Arial MT"/>
              </a:rPr>
              <a:t>telah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diperintahkan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mengevaluasi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batu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ginjal</a:t>
            </a:r>
            <a:endParaRPr sz="24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9434" y="330238"/>
            <a:ext cx="1616356" cy="36596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44089" y="330238"/>
            <a:ext cx="788750" cy="30733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345679" y="323392"/>
            <a:ext cx="333395" cy="3073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36885" y="319277"/>
            <a:ext cx="1794650" cy="32211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5279" y="1409700"/>
            <a:ext cx="5568696" cy="4043172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276340" y="1156461"/>
            <a:ext cx="5147945" cy="454660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3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Iodine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contrast</a:t>
            </a:r>
            <a:r>
              <a:rPr sz="1400" spc="-1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medium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Container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4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Alcohol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sponges/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wipes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4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Gloves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Tourniquet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Towel or sponge to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support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the elbow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Male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gonadal</a:t>
            </a:r>
            <a:r>
              <a:rPr sz="1400" spc="-2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shield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4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Emesis</a:t>
            </a:r>
            <a:r>
              <a:rPr sz="1400" spc="-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basin</a:t>
            </a:r>
            <a:r>
              <a:rPr lang="en-US" sz="1400" spc="-5" dirty="0">
                <a:latin typeface="Arial MT"/>
                <a:cs typeface="Arial MT"/>
              </a:rPr>
              <a:t>/ </a:t>
            </a:r>
            <a:r>
              <a:rPr lang="en-US" sz="1400" spc="-5" dirty="0" err="1">
                <a:latin typeface="Arial MT"/>
                <a:cs typeface="Arial MT"/>
              </a:rPr>
              <a:t>Bengkok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4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Lead numbers,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minute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marker,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and</a:t>
            </a:r>
            <a:r>
              <a:rPr sz="1400" dirty="0">
                <a:latin typeface="Arial MT"/>
                <a:cs typeface="Arial MT"/>
              </a:rPr>
              <a:t> R</a:t>
            </a:r>
            <a:r>
              <a:rPr sz="1400" spc="-5" dirty="0">
                <a:latin typeface="Arial MT"/>
                <a:cs typeface="Arial MT"/>
              </a:rPr>
              <a:t> and</a:t>
            </a:r>
            <a:r>
              <a:rPr sz="1400" dirty="0">
                <a:latin typeface="Arial MT"/>
                <a:cs typeface="Arial MT"/>
              </a:rPr>
              <a:t> L</a:t>
            </a:r>
            <a:r>
              <a:rPr sz="1400" spc="-5" dirty="0">
                <a:latin typeface="Arial MT"/>
                <a:cs typeface="Arial MT"/>
              </a:rPr>
              <a:t> markers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Emergency</a:t>
            </a:r>
            <a:r>
              <a:rPr sz="1400" spc="-2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cart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accessible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Epinephrine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or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Benadryl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ready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for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emergency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injection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4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Ureteric compression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device (if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used</a:t>
            </a:r>
            <a:r>
              <a:rPr sz="1400" dirty="0">
                <a:latin typeface="Arial MT"/>
                <a:cs typeface="Arial MT"/>
              </a:rPr>
              <a:t> by</a:t>
            </a:r>
            <a:r>
              <a:rPr sz="1400" spc="-5" dirty="0">
                <a:latin typeface="Arial MT"/>
                <a:cs typeface="Arial MT"/>
              </a:rPr>
              <a:t> department)</a:t>
            </a:r>
            <a:endParaRPr sz="1400" dirty="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330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dirty="0">
                <a:latin typeface="Arial MT"/>
                <a:cs typeface="Arial MT"/>
              </a:rPr>
              <a:t>A</a:t>
            </a:r>
            <a:r>
              <a:rPr sz="1400" spc="-5" dirty="0">
                <a:latin typeface="Arial MT"/>
                <a:cs typeface="Arial MT"/>
              </a:rPr>
              <a:t> cold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towel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for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the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forehead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and/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or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injection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site,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as </a:t>
            </a:r>
            <a:r>
              <a:rPr sz="1400" spc="-5" dirty="0">
                <a:latin typeface="Arial MT"/>
                <a:cs typeface="Arial MT"/>
              </a:rPr>
              <a:t>well</a:t>
            </a:r>
            <a:r>
              <a:rPr sz="1400" dirty="0">
                <a:latin typeface="Arial MT"/>
                <a:cs typeface="Arial MT"/>
              </a:rPr>
              <a:t> as </a:t>
            </a:r>
            <a:r>
              <a:rPr sz="1400" spc="-375" dirty="0">
                <a:latin typeface="Arial MT"/>
                <a:cs typeface="Arial MT"/>
              </a:rPr>
              <a:t> </a:t>
            </a:r>
            <a:r>
              <a:rPr sz="1400" dirty="0">
                <a:latin typeface="Arial MT"/>
                <a:cs typeface="Arial MT"/>
              </a:rPr>
              <a:t>a</a:t>
            </a:r>
            <a:r>
              <a:rPr sz="1400" spc="-1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warm towel,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if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necessary</a:t>
            </a:r>
            <a:endParaRPr sz="1400" dirty="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335"/>
              </a:spcBef>
              <a:buChar char="•"/>
              <a:tabLst>
                <a:tab pos="354965" algn="l"/>
                <a:tab pos="355600" algn="l"/>
              </a:tabLst>
            </a:pPr>
            <a:r>
              <a:rPr sz="1400" spc="-5" dirty="0">
                <a:latin typeface="Arial MT"/>
                <a:cs typeface="Arial MT"/>
              </a:rPr>
              <a:t>Operational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and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accessible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oxygen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and</a:t>
            </a:r>
            <a:r>
              <a:rPr sz="140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suction</a:t>
            </a:r>
            <a:r>
              <a:rPr sz="1400" spc="5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devices</a:t>
            </a:r>
            <a:endParaRPr sz="14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000" dirty="0">
              <a:latin typeface="Arial MT"/>
              <a:cs typeface="Arial MT"/>
            </a:endParaRPr>
          </a:p>
          <a:p>
            <a:pPr marL="12700" marR="439420">
              <a:lnSpc>
                <a:spcPct val="100000"/>
              </a:lnSpc>
              <a:spcBef>
                <a:spcPts val="5"/>
              </a:spcBef>
            </a:pPr>
            <a:r>
              <a:rPr sz="1400" b="1" spc="-5" dirty="0">
                <a:latin typeface="Arial"/>
                <a:cs typeface="Arial"/>
              </a:rPr>
              <a:t>These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items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should</a:t>
            </a:r>
            <a:r>
              <a:rPr sz="1400" b="1" dirty="0">
                <a:latin typeface="Arial"/>
                <a:cs typeface="Arial"/>
              </a:rPr>
              <a:t> be</a:t>
            </a:r>
            <a:r>
              <a:rPr sz="1400" b="1" spc="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assembled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and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ready</a:t>
            </a:r>
            <a:r>
              <a:rPr sz="1400" b="1" spc="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before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the </a:t>
            </a:r>
            <a:r>
              <a:rPr sz="1400" b="1" spc="-375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patient is escorted to the</a:t>
            </a:r>
            <a:r>
              <a:rPr sz="1400" b="1" dirty="0">
                <a:latin typeface="Arial"/>
                <a:cs typeface="Arial"/>
              </a:rPr>
              <a:t> </a:t>
            </a:r>
            <a:r>
              <a:rPr sz="1400" b="1" spc="-5" dirty="0">
                <a:latin typeface="Arial"/>
                <a:cs typeface="Arial"/>
              </a:rPr>
              <a:t>radiography room.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397159"/>
            <a:ext cx="12192000" cy="446084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88258" y="930046"/>
            <a:ext cx="840740" cy="467359"/>
            <a:chOff x="788258" y="930046"/>
            <a:chExt cx="840740" cy="467359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8258" y="940333"/>
              <a:ext cx="321696" cy="45465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46225" y="930046"/>
              <a:ext cx="482390" cy="467360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07083" y="968451"/>
            <a:ext cx="354179" cy="39116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2144026" y="940333"/>
            <a:ext cx="1082675" cy="450850"/>
            <a:chOff x="2144026" y="940333"/>
            <a:chExt cx="1082675" cy="45085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44026" y="950620"/>
              <a:ext cx="367093" cy="42672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549550" y="940333"/>
              <a:ext cx="676998" cy="450850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3349803" y="930046"/>
            <a:ext cx="920115" cy="467359"/>
            <a:chOff x="3349803" y="930046"/>
            <a:chExt cx="920115" cy="467359"/>
          </a:xfrm>
        </p:grpSpPr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49803" y="943127"/>
              <a:ext cx="397451" cy="42671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787190" y="930046"/>
              <a:ext cx="482390" cy="467360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352315" y="940333"/>
            <a:ext cx="289369" cy="4508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0465" y="319277"/>
            <a:ext cx="718511" cy="32004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4211" y="332104"/>
            <a:ext cx="534353" cy="30115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70701" y="323380"/>
            <a:ext cx="889299" cy="31343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09125" y="330238"/>
            <a:ext cx="485234" cy="33451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727953" y="323392"/>
            <a:ext cx="333392" cy="30734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4244611" y="317500"/>
            <a:ext cx="2110740" cy="367030"/>
            <a:chOff x="4244611" y="317500"/>
            <a:chExt cx="2110740" cy="367030"/>
          </a:xfrm>
        </p:grpSpPr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44611" y="317500"/>
              <a:ext cx="1759855" cy="36702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30842" y="332066"/>
              <a:ext cx="324230" cy="29844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688340" y="1089787"/>
            <a:ext cx="10758805" cy="5003934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860"/>
              </a:spcBef>
            </a:pPr>
            <a:r>
              <a:rPr sz="3200" spc="-5" dirty="0">
                <a:latin typeface="Arial MT"/>
                <a:cs typeface="Arial MT"/>
              </a:rPr>
              <a:t>The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scout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radiograph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taken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for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following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reasons:</a:t>
            </a:r>
            <a:endParaRPr lang="en-US" sz="3200" spc="-5" dirty="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860"/>
              </a:spcBef>
            </a:pPr>
            <a:r>
              <a:rPr lang="en-ID" sz="3200" dirty="0">
                <a:latin typeface="Arial MT"/>
                <a:cs typeface="Arial MT"/>
              </a:rPr>
              <a:t>1. </a:t>
            </a:r>
            <a:r>
              <a:rPr lang="en-ID" sz="3200" dirty="0" err="1">
                <a:latin typeface="Arial MT"/>
                <a:cs typeface="Arial MT"/>
              </a:rPr>
              <a:t>untuk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memverifikasi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persiapan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pasien</a:t>
            </a:r>
            <a:r>
              <a:rPr lang="en-ID" sz="3200" dirty="0">
                <a:latin typeface="Arial MT"/>
                <a:cs typeface="Arial MT"/>
              </a:rPr>
              <a:t>;</a:t>
            </a:r>
          </a:p>
          <a:p>
            <a:pPr marL="12700" algn="just">
              <a:lnSpc>
                <a:spcPct val="100000"/>
              </a:lnSpc>
              <a:spcBef>
                <a:spcPts val="860"/>
              </a:spcBef>
            </a:pPr>
            <a:r>
              <a:rPr lang="en-ID" sz="3200" dirty="0">
                <a:latin typeface="Arial MT"/>
                <a:cs typeface="Arial MT"/>
              </a:rPr>
              <a:t>2. </a:t>
            </a:r>
            <a:r>
              <a:rPr lang="en-ID" sz="3200" dirty="0" err="1">
                <a:latin typeface="Arial MT"/>
                <a:cs typeface="Arial MT"/>
              </a:rPr>
              <a:t>untuk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menentukan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apakah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faktor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paparan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dapat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diterima</a:t>
            </a:r>
            <a:r>
              <a:rPr lang="en-ID" sz="3200" dirty="0">
                <a:latin typeface="Arial MT"/>
                <a:cs typeface="Arial MT"/>
              </a:rPr>
              <a:t>;</a:t>
            </a:r>
          </a:p>
          <a:p>
            <a:pPr marL="12700" algn="just">
              <a:lnSpc>
                <a:spcPct val="100000"/>
              </a:lnSpc>
              <a:spcBef>
                <a:spcPts val="860"/>
              </a:spcBef>
            </a:pPr>
            <a:r>
              <a:rPr lang="en-ID" sz="3200" dirty="0">
                <a:latin typeface="Arial MT"/>
                <a:cs typeface="Arial MT"/>
              </a:rPr>
              <a:t>3. </a:t>
            </a:r>
            <a:r>
              <a:rPr lang="en-ID" sz="3200" dirty="0" err="1">
                <a:latin typeface="Arial MT"/>
                <a:cs typeface="Arial MT"/>
              </a:rPr>
              <a:t>untuk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memverifikasi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posisi</a:t>
            </a:r>
            <a:r>
              <a:rPr lang="en-ID" sz="3200" dirty="0">
                <a:latin typeface="Arial MT"/>
                <a:cs typeface="Arial MT"/>
              </a:rPr>
              <a:t>; dan</a:t>
            </a:r>
          </a:p>
          <a:p>
            <a:pPr marL="12700" algn="just">
              <a:lnSpc>
                <a:spcPct val="100000"/>
              </a:lnSpc>
              <a:spcBef>
                <a:spcPts val="860"/>
              </a:spcBef>
            </a:pPr>
            <a:r>
              <a:rPr lang="en-ID" sz="3200" dirty="0">
                <a:latin typeface="Arial MT"/>
                <a:cs typeface="Arial MT"/>
              </a:rPr>
              <a:t>4. </a:t>
            </a:r>
            <a:r>
              <a:rPr lang="en-ID" sz="3200" dirty="0" err="1">
                <a:latin typeface="Arial MT"/>
                <a:cs typeface="Arial MT"/>
              </a:rPr>
              <a:t>untuk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mendeteksi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kalsifikasi</a:t>
            </a:r>
            <a:r>
              <a:rPr lang="en-ID" sz="3200" dirty="0">
                <a:latin typeface="Arial MT"/>
                <a:cs typeface="Arial MT"/>
              </a:rPr>
              <a:t> yang </a:t>
            </a:r>
            <a:r>
              <a:rPr lang="en-ID" sz="3200" dirty="0" err="1">
                <a:latin typeface="Arial MT"/>
                <a:cs typeface="Arial MT"/>
              </a:rPr>
              <a:t>tidak</a:t>
            </a:r>
            <a:r>
              <a:rPr lang="en-ID" sz="3200" dirty="0">
                <a:latin typeface="Arial MT"/>
                <a:cs typeface="Arial MT"/>
              </a:rPr>
              <a:t> normal. </a:t>
            </a:r>
            <a:r>
              <a:rPr lang="en-ID" sz="3200" dirty="0" err="1">
                <a:latin typeface="Arial MT"/>
                <a:cs typeface="Arial MT"/>
              </a:rPr>
              <a:t>Radiografi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pratindakan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ini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harus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diperlihatkan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kepada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ahli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radiologi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sebelum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injeksi</a:t>
            </a:r>
            <a:r>
              <a:rPr lang="en-ID" sz="3200" dirty="0">
                <a:latin typeface="Arial MT"/>
                <a:cs typeface="Arial MT"/>
              </a:rPr>
              <a:t>. </a:t>
            </a:r>
            <a:r>
              <a:rPr lang="en-ID" sz="3200" dirty="0" err="1">
                <a:latin typeface="Arial MT"/>
                <a:cs typeface="Arial MT"/>
              </a:rPr>
              <a:t>Jika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pasien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menggunakan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kateter</a:t>
            </a:r>
            <a:r>
              <a:rPr lang="en-ID" sz="3200" dirty="0">
                <a:latin typeface="Arial MT"/>
                <a:cs typeface="Arial MT"/>
              </a:rPr>
              <a:t>, </a:t>
            </a:r>
            <a:r>
              <a:rPr lang="en-ID" sz="3200" dirty="0" err="1">
                <a:latin typeface="Arial MT"/>
                <a:cs typeface="Arial MT"/>
              </a:rPr>
              <a:t>kateter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harus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dijepit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sebelum</a:t>
            </a:r>
            <a:r>
              <a:rPr lang="en-ID" sz="3200" dirty="0">
                <a:latin typeface="Arial MT"/>
                <a:cs typeface="Arial MT"/>
              </a:rPr>
              <a:t> </a:t>
            </a:r>
            <a:r>
              <a:rPr lang="en-ID" sz="3200" dirty="0" err="1">
                <a:latin typeface="Arial MT"/>
                <a:cs typeface="Arial MT"/>
              </a:rPr>
              <a:t>injeksi</a:t>
            </a:r>
            <a:r>
              <a:rPr lang="en-ID" sz="3200" dirty="0">
                <a:latin typeface="Arial MT"/>
                <a:cs typeface="Arial MT"/>
              </a:rPr>
              <a:t>.</a:t>
            </a:r>
            <a:endParaRPr sz="32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9060" y="1666557"/>
            <a:ext cx="22091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Bolus</a:t>
            </a:r>
            <a:r>
              <a:rPr sz="2400" spc="-65" dirty="0"/>
              <a:t> </a:t>
            </a:r>
            <a:r>
              <a:rPr sz="2400" spc="-5" dirty="0"/>
              <a:t>Injection</a:t>
            </a:r>
            <a:endParaRPr sz="240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919060" y="2127884"/>
            <a:ext cx="5001260" cy="3123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Injeksi</a:t>
            </a:r>
            <a:r>
              <a:rPr lang="en-ID" spc="-5" dirty="0"/>
              <a:t> bolus </a:t>
            </a:r>
            <a:r>
              <a:rPr lang="en-ID" spc="-5" dirty="0" err="1"/>
              <a:t>adalah</a:t>
            </a:r>
            <a:r>
              <a:rPr lang="en-ID" spc="-5" dirty="0"/>
              <a:t> </a:t>
            </a:r>
            <a:r>
              <a:rPr lang="en-ID" spc="-5" dirty="0" err="1"/>
              <a:t>injeksi</a:t>
            </a:r>
            <a:r>
              <a:rPr lang="en-ID" spc="-5" dirty="0"/>
              <a:t> yang </a:t>
            </a:r>
            <a:r>
              <a:rPr lang="en-ID" spc="-5" dirty="0" err="1"/>
              <a:t>menyuntikkan</a:t>
            </a:r>
            <a:r>
              <a:rPr lang="en-ID" spc="-5" dirty="0"/>
              <a:t> </a:t>
            </a:r>
            <a:r>
              <a:rPr lang="en-ID" spc="-5" dirty="0" err="1"/>
              <a:t>seluruh</a:t>
            </a:r>
            <a:r>
              <a:rPr lang="en-ID" spc="-5" dirty="0"/>
              <a:t> </a:t>
            </a:r>
            <a:r>
              <a:rPr lang="en-ID" spc="-5" dirty="0" err="1"/>
              <a:t>dosis</a:t>
            </a:r>
            <a:r>
              <a:rPr lang="en-ID" spc="-5" dirty="0"/>
              <a:t> media </a:t>
            </a:r>
            <a:r>
              <a:rPr lang="en-ID" spc="-5" dirty="0" err="1"/>
              <a:t>kontras</a:t>
            </a:r>
            <a:r>
              <a:rPr lang="en-ID" spc="-5" dirty="0"/>
              <a:t> </a:t>
            </a:r>
            <a:r>
              <a:rPr lang="en-ID" spc="-5" dirty="0" err="1"/>
              <a:t>ke</a:t>
            </a:r>
            <a:r>
              <a:rPr lang="en-ID" spc="-5" dirty="0"/>
              <a:t> </a:t>
            </a:r>
            <a:r>
              <a:rPr lang="en-ID" spc="-5" dirty="0" err="1"/>
              <a:t>dalam</a:t>
            </a:r>
            <a:r>
              <a:rPr lang="en-ID" spc="-5" dirty="0"/>
              <a:t> </a:t>
            </a:r>
            <a:r>
              <a:rPr lang="en-ID" spc="-5" dirty="0" err="1"/>
              <a:t>sistem</a:t>
            </a:r>
            <a:r>
              <a:rPr lang="en-ID" spc="-5" dirty="0"/>
              <a:t> vena </a:t>
            </a:r>
            <a:r>
              <a:rPr lang="en-ID" spc="-5" dirty="0" err="1"/>
              <a:t>sekaligus</a:t>
            </a:r>
            <a:r>
              <a:rPr lang="en-ID" spc="-5" dirty="0"/>
              <a:t>. </a:t>
            </a:r>
            <a:r>
              <a:rPr lang="en-ID" spc="-5" dirty="0" err="1"/>
              <a:t>Metode</a:t>
            </a:r>
            <a:r>
              <a:rPr lang="en-ID" spc="-5" dirty="0"/>
              <a:t> </a:t>
            </a:r>
            <a:r>
              <a:rPr lang="en-ID" spc="-5" dirty="0" err="1"/>
              <a:t>pemberian</a:t>
            </a:r>
            <a:r>
              <a:rPr lang="en-ID" spc="-5" dirty="0"/>
              <a:t> </a:t>
            </a:r>
            <a:r>
              <a:rPr lang="en-ID" spc="-5" dirty="0" err="1"/>
              <a:t>ini</a:t>
            </a:r>
            <a:r>
              <a:rPr lang="en-ID" spc="-5" dirty="0"/>
              <a:t> </a:t>
            </a:r>
            <a:r>
              <a:rPr lang="en-ID" spc="-5" dirty="0" err="1"/>
              <a:t>biasanya</a:t>
            </a:r>
            <a:r>
              <a:rPr lang="en-ID" spc="-5" dirty="0"/>
              <a:t> </a:t>
            </a:r>
            <a:r>
              <a:rPr lang="en-ID" spc="-5" dirty="0" err="1"/>
              <a:t>digunakan</a:t>
            </a:r>
            <a:r>
              <a:rPr lang="en-ID" spc="-5" dirty="0"/>
              <a:t> </a:t>
            </a:r>
            <a:r>
              <a:rPr lang="en-ID" spc="-5" dirty="0" err="1"/>
              <a:t>untuk</a:t>
            </a:r>
            <a:r>
              <a:rPr lang="en-ID" spc="-5" dirty="0"/>
              <a:t> </a:t>
            </a:r>
            <a:r>
              <a:rPr lang="en-ID" spc="-5" dirty="0" err="1"/>
              <a:t>peningkatan</a:t>
            </a:r>
            <a:r>
              <a:rPr lang="en-ID" spc="-5" dirty="0"/>
              <a:t> </a:t>
            </a:r>
            <a:r>
              <a:rPr lang="en-ID" spc="-5" dirty="0" err="1"/>
              <a:t>kontras</a:t>
            </a:r>
            <a:r>
              <a:rPr lang="en-ID" spc="-5" dirty="0"/>
              <a:t> yang </a:t>
            </a:r>
            <a:r>
              <a:rPr lang="en-ID" spc="-5" dirty="0" err="1"/>
              <a:t>maksimal</a:t>
            </a:r>
            <a:r>
              <a:rPr lang="en-ID" spc="-5" dirty="0"/>
              <a:t>.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Laju</a:t>
            </a:r>
            <a:r>
              <a:rPr lang="en-ID" spc="-5" dirty="0"/>
              <a:t> </a:t>
            </a:r>
            <a:r>
              <a:rPr lang="en-ID" spc="-5" dirty="0" err="1"/>
              <a:t>injeksi</a:t>
            </a:r>
            <a:r>
              <a:rPr lang="en-ID" spc="-5" dirty="0"/>
              <a:t> bolus </a:t>
            </a:r>
            <a:r>
              <a:rPr lang="en-ID" spc="-5" dirty="0" err="1"/>
              <a:t>dikontrol</a:t>
            </a:r>
            <a:r>
              <a:rPr lang="en-ID" spc="-5" dirty="0"/>
              <a:t> oleh </a:t>
            </a:r>
            <a:r>
              <a:rPr lang="en-ID" spc="-5" dirty="0" err="1"/>
              <a:t>hal-hal</a:t>
            </a:r>
            <a:r>
              <a:rPr lang="en-ID" spc="-5" dirty="0"/>
              <a:t> </a:t>
            </a:r>
            <a:r>
              <a:rPr lang="en-ID" spc="-5" dirty="0" err="1"/>
              <a:t>berikut</a:t>
            </a:r>
            <a:r>
              <a:rPr lang="en-ID" spc="-5" dirty="0"/>
              <a:t> </a:t>
            </a:r>
            <a:r>
              <a:rPr lang="en-ID" spc="-5" dirty="0" err="1"/>
              <a:t>ini</a:t>
            </a:r>
            <a:r>
              <a:rPr lang="en-ID" spc="-5" dirty="0"/>
              <a:t>: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Pengukur</a:t>
            </a:r>
            <a:r>
              <a:rPr lang="en-ID" spc="-5" dirty="0"/>
              <a:t> </a:t>
            </a:r>
            <a:r>
              <a:rPr lang="en-ID" spc="-5" dirty="0" err="1"/>
              <a:t>jarum</a:t>
            </a:r>
            <a:r>
              <a:rPr lang="en-ID" spc="-5" dirty="0"/>
              <a:t> </a:t>
            </a:r>
            <a:r>
              <a:rPr lang="en-ID" spc="-5" dirty="0" err="1"/>
              <a:t>atau</a:t>
            </a:r>
            <a:r>
              <a:rPr lang="en-ID" spc="-5" dirty="0"/>
              <a:t> </a:t>
            </a:r>
            <a:r>
              <a:rPr lang="en-ID" spc="-5" dirty="0" err="1"/>
              <a:t>tabung</a:t>
            </a:r>
            <a:r>
              <a:rPr lang="en-ID" spc="-5" dirty="0"/>
              <a:t> </a:t>
            </a:r>
            <a:r>
              <a:rPr lang="en-ID" spc="-5" dirty="0" err="1"/>
              <a:t>penghubung</a:t>
            </a:r>
            <a:endParaRPr lang="en-ID" spc="-5" dirty="0"/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Jumlah</a:t>
            </a:r>
            <a:r>
              <a:rPr lang="en-ID" spc="-5" dirty="0"/>
              <a:t> media </a:t>
            </a:r>
            <a:r>
              <a:rPr lang="en-ID" spc="-5" dirty="0" err="1"/>
              <a:t>kontras</a:t>
            </a:r>
            <a:r>
              <a:rPr lang="en-ID" spc="-5" dirty="0"/>
              <a:t> yang </a:t>
            </a:r>
            <a:r>
              <a:rPr lang="en-ID" spc="-5" dirty="0" err="1"/>
              <a:t>disuntikkan</a:t>
            </a:r>
            <a:endParaRPr lang="en-ID" spc="-5" dirty="0"/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Viskositas</a:t>
            </a:r>
            <a:r>
              <a:rPr lang="en-ID" spc="-5" dirty="0"/>
              <a:t> media </a:t>
            </a:r>
            <a:r>
              <a:rPr lang="en-ID" spc="-5" dirty="0" err="1"/>
              <a:t>kontras</a:t>
            </a:r>
            <a:endParaRPr lang="en-ID" spc="-5" dirty="0"/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ID" spc="-5" dirty="0" err="1"/>
              <a:t>Kestabilan</a:t>
            </a:r>
            <a:r>
              <a:rPr lang="en-ID" spc="-5" dirty="0"/>
              <a:t> vena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50940" y="1666557"/>
            <a:ext cx="190436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Drip</a:t>
            </a:r>
            <a:r>
              <a:rPr sz="2400" b="1" spc="-6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Infusion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sz="half" idx="3"/>
          </p:nvPr>
        </p:nvSpPr>
        <p:spPr>
          <a:xfrm>
            <a:off x="6250940" y="2127884"/>
            <a:ext cx="5026659" cy="44576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spc="45" dirty="0"/>
              <a:t>Drip </a:t>
            </a:r>
            <a:r>
              <a:rPr spc="50" dirty="0"/>
              <a:t>infusion</a:t>
            </a:r>
            <a:r>
              <a:rPr lang="en-US" spc="50" dirty="0"/>
              <a:t> </a:t>
            </a:r>
            <a:r>
              <a:rPr lang="en-US" spc="50" dirty="0" err="1"/>
              <a:t>adalah</a:t>
            </a:r>
            <a:r>
              <a:rPr lang="en-US" spc="50" dirty="0"/>
              <a:t> </a:t>
            </a:r>
            <a:r>
              <a:rPr lang="en-US" spc="50" dirty="0" err="1"/>
              <a:t>metode</a:t>
            </a:r>
            <a:r>
              <a:rPr lang="en-US" spc="50" dirty="0"/>
              <a:t> di mana media </a:t>
            </a:r>
            <a:r>
              <a:rPr lang="en-US" spc="50" dirty="0" err="1"/>
              <a:t>kontras</a:t>
            </a:r>
            <a:r>
              <a:rPr lang="en-US" spc="50" dirty="0"/>
              <a:t> </a:t>
            </a:r>
            <a:r>
              <a:rPr lang="en-US" spc="50" dirty="0" err="1"/>
              <a:t>dimasukkan</a:t>
            </a:r>
            <a:r>
              <a:rPr lang="en-US" spc="50" dirty="0"/>
              <a:t> </a:t>
            </a:r>
            <a:r>
              <a:rPr lang="en-US" spc="50" dirty="0" err="1"/>
              <a:t>ke</a:t>
            </a:r>
            <a:r>
              <a:rPr lang="en-US" spc="50" dirty="0"/>
              <a:t> </a:t>
            </a:r>
            <a:r>
              <a:rPr lang="en-US" spc="50" dirty="0" err="1"/>
              <a:t>dalam</a:t>
            </a:r>
            <a:r>
              <a:rPr lang="en-US" spc="50" dirty="0"/>
              <a:t> </a:t>
            </a:r>
            <a:r>
              <a:rPr lang="en-US" spc="50" dirty="0" err="1"/>
              <a:t>sistem</a:t>
            </a:r>
            <a:r>
              <a:rPr lang="en-US" spc="50" dirty="0"/>
              <a:t> vena </a:t>
            </a:r>
            <a:r>
              <a:rPr lang="en-US" spc="50" dirty="0" err="1"/>
              <a:t>melalui</a:t>
            </a:r>
            <a:r>
              <a:rPr lang="en-US" spc="50" dirty="0"/>
              <a:t> pipa ikat yang </a:t>
            </a:r>
            <a:r>
              <a:rPr lang="en-US" spc="50" dirty="0" err="1"/>
              <a:t>dipasang</a:t>
            </a:r>
            <a:r>
              <a:rPr lang="en-US" spc="50" dirty="0"/>
              <a:t> </a:t>
            </a:r>
            <a:r>
              <a:rPr lang="en-US" spc="50" dirty="0" err="1"/>
              <a:t>ke</a:t>
            </a:r>
            <a:r>
              <a:rPr lang="en-US" spc="50" dirty="0"/>
              <a:t> </a:t>
            </a:r>
            <a:r>
              <a:rPr lang="en-US" spc="50" dirty="0" err="1"/>
              <a:t>tempat</a:t>
            </a:r>
            <a:r>
              <a:rPr lang="en-US" spc="50" dirty="0"/>
              <a:t> </a:t>
            </a:r>
            <a:r>
              <a:rPr lang="en-US" spc="50" dirty="0" err="1"/>
              <a:t>infus</a:t>
            </a:r>
            <a:r>
              <a:rPr lang="en-US" spc="50" dirty="0"/>
              <a:t>.  </a:t>
            </a:r>
            <a:r>
              <a:rPr lang="en-US" spc="50" dirty="0" err="1"/>
              <a:t>Sejumlah</a:t>
            </a:r>
            <a:r>
              <a:rPr lang="en-US" spc="50" dirty="0"/>
              <a:t> media </a:t>
            </a:r>
            <a:r>
              <a:rPr lang="en-US" spc="50" dirty="0" err="1"/>
              <a:t>kontras</a:t>
            </a:r>
            <a:r>
              <a:rPr lang="en-US" spc="50" dirty="0"/>
              <a:t> </a:t>
            </a:r>
            <a:r>
              <a:rPr lang="en-US" spc="50" dirty="0" err="1"/>
              <a:t>tertentu</a:t>
            </a:r>
            <a:r>
              <a:rPr lang="en-US" spc="50" dirty="0"/>
              <a:t> </a:t>
            </a:r>
            <a:r>
              <a:rPr lang="en-US" spc="50" dirty="0" err="1"/>
              <a:t>dimasukkan</a:t>
            </a:r>
            <a:r>
              <a:rPr lang="en-US" spc="50" dirty="0"/>
              <a:t> </a:t>
            </a:r>
            <a:r>
              <a:rPr lang="en-US" spc="50" dirty="0" err="1"/>
              <a:t>selama</a:t>
            </a:r>
            <a:r>
              <a:rPr lang="en-US" spc="50" dirty="0"/>
              <a:t> </a:t>
            </a:r>
            <a:r>
              <a:rPr lang="en-US" spc="50" dirty="0" err="1"/>
              <a:t>periode</a:t>
            </a:r>
            <a:r>
              <a:rPr lang="en-US" spc="50" dirty="0"/>
              <a:t> </a:t>
            </a:r>
            <a:r>
              <a:rPr lang="en-US" spc="50" dirty="0" err="1"/>
              <a:t>tertentu</a:t>
            </a:r>
            <a:r>
              <a:rPr lang="en-US" spc="50" dirty="0"/>
              <a:t>. </a:t>
            </a:r>
            <a:r>
              <a:rPr lang="en-US" spc="50" dirty="0" err="1"/>
              <a:t>Metode</a:t>
            </a:r>
            <a:r>
              <a:rPr lang="en-US" spc="50" dirty="0"/>
              <a:t> </a:t>
            </a:r>
            <a:r>
              <a:rPr lang="en-US" spc="50" dirty="0" err="1"/>
              <a:t>ini</a:t>
            </a:r>
            <a:r>
              <a:rPr lang="en-US" spc="50" dirty="0"/>
              <a:t> paling </a:t>
            </a:r>
            <a:r>
              <a:rPr lang="en-US" spc="50" dirty="0" err="1"/>
              <a:t>sering</a:t>
            </a:r>
            <a:r>
              <a:rPr lang="en-US" spc="50" dirty="0"/>
              <a:t> </a:t>
            </a:r>
            <a:r>
              <a:rPr lang="en-US" spc="50" dirty="0" err="1"/>
              <a:t>digunakan</a:t>
            </a:r>
            <a:r>
              <a:rPr lang="en-US" spc="50" dirty="0"/>
              <a:t> </a:t>
            </a:r>
            <a:r>
              <a:rPr lang="en-US" spc="50" dirty="0" err="1"/>
              <a:t>ketika</a:t>
            </a:r>
            <a:r>
              <a:rPr lang="en-US" spc="50" dirty="0"/>
              <a:t> </a:t>
            </a:r>
            <a:r>
              <a:rPr lang="en-US" spc="50" dirty="0" err="1"/>
              <a:t>kateter</a:t>
            </a:r>
            <a:r>
              <a:rPr lang="en-US" spc="50" dirty="0"/>
              <a:t> </a:t>
            </a:r>
            <a:r>
              <a:rPr lang="en-US" spc="50" dirty="0" err="1"/>
              <a:t>infus</a:t>
            </a:r>
            <a:r>
              <a:rPr lang="en-US" spc="50" dirty="0"/>
              <a:t> </a:t>
            </a:r>
            <a:r>
              <a:rPr lang="en-US" spc="50" dirty="0" err="1"/>
              <a:t>tetes</a:t>
            </a:r>
            <a:r>
              <a:rPr lang="en-US" spc="50" dirty="0"/>
              <a:t> </a:t>
            </a:r>
            <a:r>
              <a:rPr lang="en-US" spc="50" dirty="0" err="1"/>
              <a:t>sudah</a:t>
            </a:r>
            <a:r>
              <a:rPr lang="en-US" spc="50" dirty="0"/>
              <a:t> </a:t>
            </a:r>
            <a:r>
              <a:rPr lang="en-US" spc="50" dirty="0" err="1"/>
              <a:t>terpasang</a:t>
            </a:r>
            <a:r>
              <a:rPr lang="en-US" spc="50" dirty="0"/>
              <a:t> </a:t>
            </a:r>
            <a:r>
              <a:rPr lang="en-US" spc="50" dirty="0" err="1"/>
              <a:t>untuk</a:t>
            </a:r>
            <a:r>
              <a:rPr lang="en-US" spc="50" dirty="0"/>
              <a:t> </a:t>
            </a:r>
            <a:r>
              <a:rPr lang="en-US" spc="50" dirty="0" err="1"/>
              <a:t>infus</a:t>
            </a:r>
            <a:r>
              <a:rPr lang="en-US" spc="50" dirty="0"/>
              <a:t> </a:t>
            </a:r>
            <a:r>
              <a:rPr lang="en-US" spc="50" dirty="0" err="1"/>
              <a:t>berulang</a:t>
            </a:r>
            <a:r>
              <a:rPr lang="en-US" spc="50" dirty="0"/>
              <a:t> </a:t>
            </a:r>
            <a:r>
              <a:rPr lang="en-US" spc="50" dirty="0" err="1"/>
              <a:t>atau</a:t>
            </a:r>
            <a:r>
              <a:rPr lang="en-US" spc="50" dirty="0"/>
              <a:t> </a:t>
            </a:r>
            <a:r>
              <a:rPr lang="en-US" spc="50" dirty="0" err="1"/>
              <a:t>terus</a:t>
            </a:r>
            <a:r>
              <a:rPr lang="en-US" spc="50" dirty="0"/>
              <a:t> </a:t>
            </a:r>
            <a:r>
              <a:rPr lang="en-US" spc="50" dirty="0" err="1"/>
              <a:t>menerus</a:t>
            </a:r>
            <a:r>
              <a:rPr lang="en-US" spc="50" dirty="0"/>
              <a:t>.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lang="en-US" spc="50" dirty="0"/>
              <a:t>Media </a:t>
            </a:r>
            <a:r>
              <a:rPr lang="en-US" spc="50" dirty="0" err="1"/>
              <a:t>kontras</a:t>
            </a:r>
            <a:r>
              <a:rPr lang="en-US" spc="50" dirty="0"/>
              <a:t> </a:t>
            </a:r>
            <a:r>
              <a:rPr lang="en-US" spc="50" dirty="0" err="1"/>
              <a:t>dimasukkan</a:t>
            </a:r>
            <a:r>
              <a:rPr lang="en-US" spc="50" dirty="0"/>
              <a:t> </a:t>
            </a:r>
            <a:r>
              <a:rPr lang="en-US" spc="50" dirty="0" err="1"/>
              <a:t>ke</a:t>
            </a:r>
            <a:r>
              <a:rPr lang="en-US" spc="50" dirty="0"/>
              <a:t> </a:t>
            </a:r>
            <a:r>
              <a:rPr lang="en-US" spc="50" dirty="0" err="1"/>
              <a:t>dalam</a:t>
            </a:r>
            <a:r>
              <a:rPr lang="en-US" spc="50" dirty="0"/>
              <a:t> </a:t>
            </a:r>
            <a:r>
              <a:rPr lang="en-US" spc="50" dirty="0" err="1"/>
              <a:t>kantong</a:t>
            </a:r>
            <a:r>
              <a:rPr lang="en-US" spc="50" dirty="0"/>
              <a:t> </a:t>
            </a:r>
            <a:r>
              <a:rPr lang="en-US" spc="50" dirty="0" err="1"/>
              <a:t>atau</a:t>
            </a:r>
            <a:r>
              <a:rPr lang="en-US" spc="50" dirty="0"/>
              <a:t> </a:t>
            </a:r>
            <a:r>
              <a:rPr lang="en-US" spc="50" dirty="0" err="1"/>
              <a:t>botol</a:t>
            </a:r>
            <a:r>
              <a:rPr lang="en-US" spc="50" dirty="0"/>
              <a:t> </a:t>
            </a:r>
            <a:r>
              <a:rPr lang="en-US" spc="50" dirty="0" err="1"/>
              <a:t>larutan</a:t>
            </a:r>
            <a:r>
              <a:rPr lang="en-US" spc="50" dirty="0"/>
              <a:t> IV yang </a:t>
            </a:r>
            <a:r>
              <a:rPr lang="en-US" spc="50" dirty="0" err="1"/>
              <a:t>dibalik</a:t>
            </a:r>
            <a:r>
              <a:rPr lang="en-US" spc="50" dirty="0"/>
              <a:t> dan </a:t>
            </a:r>
            <a:r>
              <a:rPr lang="en-US" spc="50" dirty="0" err="1"/>
              <a:t>disambungkan</a:t>
            </a:r>
            <a:r>
              <a:rPr lang="en-US" spc="50" dirty="0"/>
              <a:t> </a:t>
            </a:r>
            <a:r>
              <a:rPr lang="en-US" spc="50" dirty="0" err="1"/>
              <a:t>ke</a:t>
            </a:r>
            <a:r>
              <a:rPr lang="en-US" spc="50" dirty="0"/>
              <a:t> </a:t>
            </a:r>
            <a:r>
              <a:rPr lang="en-US" spc="50" dirty="0" err="1"/>
              <a:t>selang</a:t>
            </a:r>
            <a:r>
              <a:rPr lang="en-US" spc="50" dirty="0"/>
              <a:t>. </a:t>
            </a:r>
            <a:r>
              <a:rPr lang="en-US" spc="50" dirty="0" err="1"/>
              <a:t>Laju</a:t>
            </a:r>
            <a:r>
              <a:rPr lang="en-US" spc="50" dirty="0"/>
              <a:t> </a:t>
            </a:r>
            <a:r>
              <a:rPr lang="en-US" spc="50" dirty="0" err="1"/>
              <a:t>infus</a:t>
            </a:r>
            <a:r>
              <a:rPr lang="en-US" spc="50" dirty="0"/>
              <a:t>, yang </a:t>
            </a:r>
            <a:r>
              <a:rPr lang="en-US" spc="50" dirty="0" err="1"/>
              <a:t>mungkin</a:t>
            </a:r>
            <a:r>
              <a:rPr lang="en-US" spc="50" dirty="0"/>
              <a:t> </a:t>
            </a:r>
            <a:r>
              <a:rPr lang="en-US" spc="50" dirty="0" err="1"/>
              <a:t>bertahap</a:t>
            </a:r>
            <a:r>
              <a:rPr lang="en-US" spc="50" dirty="0"/>
              <a:t> </a:t>
            </a:r>
            <a:r>
              <a:rPr lang="en-US" spc="50" dirty="0" err="1"/>
              <a:t>atau</a:t>
            </a:r>
            <a:r>
              <a:rPr lang="en-US" spc="50" dirty="0"/>
              <a:t> </a:t>
            </a:r>
            <a:r>
              <a:rPr lang="en-US" spc="50" dirty="0" err="1"/>
              <a:t>cepat</a:t>
            </a:r>
            <a:r>
              <a:rPr lang="en-US" spc="50" dirty="0"/>
              <a:t>, </a:t>
            </a:r>
            <a:r>
              <a:rPr lang="en-US" spc="50" dirty="0" err="1"/>
              <a:t>tergantung</a:t>
            </a:r>
            <a:r>
              <a:rPr lang="en-US" spc="50" dirty="0"/>
              <a:t> pada </a:t>
            </a:r>
            <a:r>
              <a:rPr lang="en-US" spc="50" dirty="0" err="1"/>
              <a:t>kebutuhan</a:t>
            </a:r>
            <a:r>
              <a:rPr lang="en-US" spc="50" dirty="0"/>
              <a:t> </a:t>
            </a:r>
            <a:r>
              <a:rPr lang="en-US" spc="50" dirty="0" err="1"/>
              <a:t>penelitian</a:t>
            </a:r>
            <a:r>
              <a:rPr lang="en-US" spc="50" dirty="0"/>
              <a:t>, </a:t>
            </a:r>
            <a:r>
              <a:rPr lang="en-US" spc="50" dirty="0" err="1"/>
              <a:t>dikontrol</a:t>
            </a:r>
            <a:r>
              <a:rPr lang="en-US" spc="50" dirty="0"/>
              <a:t> oleh </a:t>
            </a:r>
            <a:r>
              <a:rPr lang="en-US" spc="50" dirty="0" err="1"/>
              <a:t>perangkat</a:t>
            </a:r>
            <a:r>
              <a:rPr lang="en-US" spc="50" dirty="0"/>
              <a:t> </a:t>
            </a:r>
            <a:r>
              <a:rPr lang="en-US" spc="50" dirty="0" err="1"/>
              <a:t>penjepit</a:t>
            </a:r>
            <a:r>
              <a:rPr lang="en-US" spc="50" dirty="0"/>
              <a:t> yang </a:t>
            </a:r>
            <a:r>
              <a:rPr lang="en-US" spc="50" dirty="0" err="1"/>
              <a:t>terletak</a:t>
            </a:r>
            <a:r>
              <a:rPr lang="en-US" spc="50" dirty="0"/>
              <a:t> di </a:t>
            </a:r>
            <a:r>
              <a:rPr lang="en-US" spc="50" dirty="0" err="1"/>
              <a:t>bawah</a:t>
            </a:r>
            <a:r>
              <a:rPr lang="en-US" spc="50" dirty="0"/>
              <a:t> </a:t>
            </a:r>
            <a:r>
              <a:rPr lang="en-US" spc="50" dirty="0" err="1"/>
              <a:t>ruang</a:t>
            </a:r>
            <a:r>
              <a:rPr lang="en-US" spc="50" dirty="0"/>
              <a:t> </a:t>
            </a:r>
            <a:r>
              <a:rPr lang="en-US" spc="50" dirty="0" err="1"/>
              <a:t>tetesan</a:t>
            </a:r>
            <a:r>
              <a:rPr lang="en-US" spc="50" dirty="0"/>
              <a:t> pada </a:t>
            </a:r>
            <a:r>
              <a:rPr lang="en-US" spc="50" dirty="0" err="1"/>
              <a:t>selang</a:t>
            </a:r>
            <a:r>
              <a:rPr lang="en-US" spc="50" dirty="0"/>
              <a:t> </a:t>
            </a:r>
            <a:r>
              <a:rPr lang="en-US" spc="50" dirty="0" err="1"/>
              <a:t>infus</a:t>
            </a:r>
            <a:r>
              <a:rPr lang="en-US" spc="50" dirty="0"/>
              <a:t>.</a:t>
            </a:r>
            <a:endParaRPr spc="-5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5623" y="323380"/>
            <a:ext cx="544633" cy="31800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34730" y="330238"/>
            <a:ext cx="1171034" cy="30733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617603" y="323380"/>
            <a:ext cx="2068830" cy="318770"/>
            <a:chOff x="2617603" y="323380"/>
            <a:chExt cx="2068830" cy="31877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17603" y="323380"/>
              <a:ext cx="1365688" cy="31877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6489" y="323380"/>
              <a:ext cx="669747" cy="318770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4730710" y="332066"/>
            <a:ext cx="974090" cy="304800"/>
            <a:chOff x="4730710" y="332066"/>
            <a:chExt cx="974090" cy="30480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0710" y="337146"/>
              <a:ext cx="622881" cy="29966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79967" y="332066"/>
              <a:ext cx="324230" cy="298449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860643" y="330238"/>
            <a:ext cx="1315205" cy="3111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222861" y="323380"/>
            <a:ext cx="2029348" cy="318770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688340" y="1192529"/>
            <a:ext cx="5227320" cy="41267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Identifikasi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, dan </a:t>
            </a:r>
            <a:r>
              <a:rPr lang="en-ID" sz="2400" dirty="0" err="1">
                <a:latin typeface="Arial MT"/>
                <a:cs typeface="Arial MT"/>
              </a:rPr>
              <a:t>penjelasan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prosedur</a:t>
            </a:r>
            <a:r>
              <a:rPr lang="en-ID" sz="2400" dirty="0">
                <a:latin typeface="Arial MT"/>
                <a:cs typeface="Arial MT"/>
              </a:rPr>
              <a:t>, status mental dan </a:t>
            </a:r>
            <a:r>
              <a:rPr lang="en-ID" sz="2400" dirty="0" err="1">
                <a:latin typeface="Arial MT"/>
                <a:cs typeface="Arial MT"/>
              </a:rPr>
              <a:t>emosional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dinilai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Penilaian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dapat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memastikan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bahwa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lebih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nyaman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berbaring</a:t>
            </a:r>
            <a:endParaRPr lang="en-ID" sz="2400" dirty="0">
              <a:latin typeface="Arial MT"/>
              <a:cs typeface="Arial MT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Menandatangani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formulir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persetujuan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tindakan</a:t>
            </a:r>
            <a:endParaRPr lang="en-ID" sz="2400" dirty="0">
              <a:latin typeface="Arial MT"/>
              <a:cs typeface="Arial MT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Pemilihan</a:t>
            </a:r>
            <a:r>
              <a:rPr lang="en-ID" sz="2400" dirty="0">
                <a:latin typeface="Arial MT"/>
                <a:cs typeface="Arial MT"/>
              </a:rPr>
              <a:t> vena</a:t>
            </a: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Memastikan</a:t>
            </a:r>
            <a:r>
              <a:rPr lang="en-ID" sz="2400" dirty="0">
                <a:latin typeface="Arial MT"/>
                <a:cs typeface="Arial MT"/>
              </a:rPr>
              <a:t> vena &amp; </a:t>
            </a:r>
            <a:r>
              <a:rPr lang="en-ID" sz="2400" dirty="0" err="1">
                <a:latin typeface="Arial MT"/>
                <a:cs typeface="Arial MT"/>
              </a:rPr>
              <a:t>bukan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arteri</a:t>
            </a:r>
            <a:endParaRPr lang="en-ID" sz="2400" dirty="0">
              <a:latin typeface="Arial MT"/>
              <a:cs typeface="Arial MT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lang="en-ID" sz="2400" dirty="0" err="1">
                <a:latin typeface="Arial MT"/>
                <a:cs typeface="Arial MT"/>
              </a:rPr>
              <a:t>Jenis</a:t>
            </a:r>
            <a:r>
              <a:rPr lang="en-ID" sz="2400" dirty="0">
                <a:latin typeface="Arial MT"/>
                <a:cs typeface="Arial MT"/>
              </a:rPr>
              <a:t> &amp; </a:t>
            </a:r>
            <a:r>
              <a:rPr lang="en-ID" sz="2400" dirty="0" err="1">
                <a:latin typeface="Arial MT"/>
                <a:cs typeface="Arial MT"/>
              </a:rPr>
              <a:t>ukuran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jarum</a:t>
            </a:r>
            <a:endParaRPr sz="2400" dirty="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242934" y="1721170"/>
            <a:ext cx="5295971" cy="334202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698" y="319277"/>
            <a:ext cx="1187500" cy="32004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69101" y="323380"/>
            <a:ext cx="889299" cy="313436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007525" y="332066"/>
            <a:ext cx="1042669" cy="332740"/>
            <a:chOff x="3007525" y="332066"/>
            <a:chExt cx="1042669" cy="33274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07525" y="332066"/>
              <a:ext cx="740238" cy="3326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87305" y="337096"/>
              <a:ext cx="262343" cy="327660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185969" y="323392"/>
            <a:ext cx="218288" cy="30353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50321" y="348983"/>
            <a:ext cx="243505" cy="26796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59061" y="330238"/>
            <a:ext cx="1224815" cy="307339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688340" y="970279"/>
            <a:ext cx="10815955" cy="52347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lang="en-ID" sz="2400" dirty="0" err="1">
                <a:latin typeface="Arial MT"/>
                <a:cs typeface="Arial MT"/>
              </a:rPr>
              <a:t>Nefrogram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atau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nefrotomogram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diambil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segera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setelah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selesai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injeksi</a:t>
            </a:r>
            <a:r>
              <a:rPr lang="en-ID" sz="2400" dirty="0">
                <a:latin typeface="Arial MT"/>
                <a:cs typeface="Arial MT"/>
              </a:rPr>
              <a:t> (</a:t>
            </a:r>
            <a:r>
              <a:rPr lang="en-ID" sz="2400" dirty="0" err="1">
                <a:latin typeface="Arial MT"/>
                <a:cs typeface="Arial MT"/>
              </a:rPr>
              <a:t>atau</a:t>
            </a:r>
            <a:r>
              <a:rPr lang="en-ID" sz="2400" dirty="0">
                <a:latin typeface="Arial MT"/>
                <a:cs typeface="Arial MT"/>
              </a:rPr>
              <a:t> 1 </a:t>
            </a:r>
            <a:r>
              <a:rPr lang="en-ID" sz="2400" dirty="0" err="1">
                <a:latin typeface="Arial MT"/>
                <a:cs typeface="Arial MT"/>
              </a:rPr>
              <a:t>menit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setelah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dimulainya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injeksi</a:t>
            </a:r>
            <a:r>
              <a:rPr lang="en-ID" sz="2400" dirty="0">
                <a:latin typeface="Arial MT"/>
                <a:cs typeface="Arial MT"/>
              </a:rPr>
              <a:t>)</a:t>
            </a:r>
          </a:p>
          <a:p>
            <a:pPr marL="469900" marR="5080" indent="-45720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lang="en-ID" sz="2400" dirty="0">
                <a:latin typeface="Arial MT"/>
                <a:cs typeface="Arial MT"/>
              </a:rPr>
              <a:t>Citra 5 </a:t>
            </a:r>
            <a:r>
              <a:rPr lang="en-ID" sz="2400" dirty="0" err="1">
                <a:latin typeface="Arial MT"/>
                <a:cs typeface="Arial MT"/>
              </a:rPr>
              <a:t>menit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membutuhkan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citra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lengkap</a:t>
            </a:r>
            <a:r>
              <a:rPr lang="en-ID" sz="2400" dirty="0">
                <a:latin typeface="Arial MT"/>
                <a:cs typeface="Arial MT"/>
              </a:rPr>
              <a:t> kidney, ureter, bladder (KUB)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menyertakan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seluruh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sistem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saluran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kemih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Posisi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terlentang</a:t>
            </a:r>
            <a:r>
              <a:rPr lang="en-ID" sz="2400" dirty="0">
                <a:latin typeface="Arial MT"/>
                <a:cs typeface="Arial MT"/>
              </a:rPr>
              <a:t> (AP) paling </a:t>
            </a:r>
            <a:r>
              <a:rPr lang="en-ID" sz="2400" dirty="0" err="1">
                <a:latin typeface="Arial MT"/>
                <a:cs typeface="Arial MT"/>
              </a:rPr>
              <a:t>direkomendasikan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469900" marR="5080" indent="-45720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lang="en-ID" sz="2400" dirty="0">
                <a:latin typeface="Arial MT"/>
                <a:cs typeface="Arial MT"/>
              </a:rPr>
              <a:t>Citra 10 </a:t>
            </a:r>
            <a:r>
              <a:rPr lang="en-ID" sz="2400" dirty="0" err="1">
                <a:latin typeface="Arial MT"/>
                <a:cs typeface="Arial MT"/>
              </a:rPr>
              <a:t>hingga</a:t>
            </a:r>
            <a:r>
              <a:rPr lang="en-ID" sz="2400" dirty="0">
                <a:latin typeface="Arial MT"/>
                <a:cs typeface="Arial MT"/>
              </a:rPr>
              <a:t> 15 </a:t>
            </a:r>
            <a:r>
              <a:rPr lang="en-ID" sz="2400" dirty="0" err="1">
                <a:latin typeface="Arial MT"/>
                <a:cs typeface="Arial MT"/>
              </a:rPr>
              <a:t>menit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membutuhkan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gambar</a:t>
            </a:r>
            <a:r>
              <a:rPr lang="en-ID" sz="2400" dirty="0">
                <a:latin typeface="Arial MT"/>
                <a:cs typeface="Arial MT"/>
              </a:rPr>
              <a:t> KUB yang </a:t>
            </a:r>
            <a:r>
              <a:rPr lang="en-ID" sz="2400" dirty="0" err="1">
                <a:latin typeface="Arial MT"/>
                <a:cs typeface="Arial MT"/>
              </a:rPr>
              <a:t>lengkap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menyertakan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seluruh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sistem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saluran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kemih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Sekali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lagi</a:t>
            </a:r>
            <a:r>
              <a:rPr lang="en-ID" sz="2400" dirty="0">
                <a:latin typeface="Arial MT"/>
                <a:cs typeface="Arial MT"/>
              </a:rPr>
              <a:t>, </a:t>
            </a:r>
            <a:r>
              <a:rPr lang="en-ID" sz="2400" dirty="0" err="1">
                <a:latin typeface="Arial MT"/>
                <a:cs typeface="Arial MT"/>
              </a:rPr>
              <a:t>posisi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terlentang</a:t>
            </a:r>
            <a:r>
              <a:rPr lang="en-ID" sz="2400" dirty="0">
                <a:latin typeface="Arial MT"/>
                <a:cs typeface="Arial MT"/>
              </a:rPr>
              <a:t> (anteroposterior [AP]) </a:t>
            </a:r>
            <a:r>
              <a:rPr lang="en-ID" sz="2400" dirty="0" err="1">
                <a:latin typeface="Arial MT"/>
                <a:cs typeface="Arial MT"/>
              </a:rPr>
              <a:t>adalah</a:t>
            </a:r>
            <a:r>
              <a:rPr lang="en-ID" sz="2400" dirty="0">
                <a:latin typeface="Arial MT"/>
                <a:cs typeface="Arial MT"/>
              </a:rPr>
              <a:t> yang paling </a:t>
            </a:r>
            <a:r>
              <a:rPr lang="en-ID" sz="2400" dirty="0" err="1">
                <a:latin typeface="Arial MT"/>
                <a:cs typeface="Arial MT"/>
              </a:rPr>
              <a:t>sering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diminta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469900" marR="5080" indent="-45720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lang="en-ID" sz="2400" dirty="0" err="1">
                <a:latin typeface="Arial MT"/>
                <a:cs typeface="Arial MT"/>
              </a:rPr>
              <a:t>Foto</a:t>
            </a:r>
            <a:r>
              <a:rPr lang="en-ID" sz="2400" dirty="0">
                <a:latin typeface="Arial MT"/>
                <a:cs typeface="Arial MT"/>
              </a:rPr>
              <a:t> oblique 20 </a:t>
            </a:r>
            <a:r>
              <a:rPr lang="en-ID" sz="2400" dirty="0" err="1">
                <a:latin typeface="Arial MT"/>
                <a:cs typeface="Arial MT"/>
              </a:rPr>
              <a:t>menit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menggunakan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posisi</a:t>
            </a:r>
            <a:r>
              <a:rPr lang="en-ID" sz="2400" dirty="0">
                <a:latin typeface="Arial MT"/>
                <a:cs typeface="Arial MT"/>
              </a:rPr>
              <a:t> LPO dan RPO </a:t>
            </a:r>
            <a:r>
              <a:rPr lang="en-ID" sz="2400" dirty="0" err="1">
                <a:latin typeface="Arial MT"/>
                <a:cs typeface="Arial MT"/>
              </a:rPr>
              <a:t>untuk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memberikan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perspektif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berbeda</a:t>
            </a:r>
            <a:r>
              <a:rPr lang="en-ID" sz="2400" dirty="0">
                <a:latin typeface="Arial MT"/>
                <a:cs typeface="Arial MT"/>
              </a:rPr>
              <a:t> pada </a:t>
            </a:r>
            <a:r>
              <a:rPr lang="en-ID" sz="2400" dirty="0" err="1">
                <a:latin typeface="Arial MT"/>
                <a:cs typeface="Arial MT"/>
              </a:rPr>
              <a:t>ginjal</a:t>
            </a:r>
            <a:r>
              <a:rPr lang="en-ID" sz="2400" dirty="0">
                <a:latin typeface="Arial MT"/>
                <a:cs typeface="Arial MT"/>
              </a:rPr>
              <a:t> dan </a:t>
            </a:r>
            <a:r>
              <a:rPr lang="en-ID" sz="2400" dirty="0" err="1">
                <a:latin typeface="Arial MT"/>
                <a:cs typeface="Arial MT"/>
              </a:rPr>
              <a:t>memproyeksikan</a:t>
            </a:r>
            <a:r>
              <a:rPr lang="en-ID" sz="2400" dirty="0">
                <a:latin typeface="Arial MT"/>
                <a:cs typeface="Arial MT"/>
              </a:rPr>
              <a:t> ureter </a:t>
            </a:r>
            <a:r>
              <a:rPr lang="en-ID" sz="2400" dirty="0" err="1">
                <a:latin typeface="Arial MT"/>
                <a:cs typeface="Arial MT"/>
              </a:rPr>
              <a:t>menjauhi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tulang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belakang</a:t>
            </a:r>
            <a:r>
              <a:rPr lang="en-ID" sz="2400" dirty="0">
                <a:latin typeface="Arial MT"/>
                <a:cs typeface="Arial MT"/>
              </a:rPr>
              <a:t>.</a:t>
            </a:r>
          </a:p>
          <a:p>
            <a:pPr marL="469900" marR="5080" indent="-457200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lang="en-ID" sz="2400" dirty="0" err="1">
                <a:latin typeface="Arial MT"/>
                <a:cs typeface="Arial MT"/>
              </a:rPr>
              <a:t>Radiografi</a:t>
            </a:r>
            <a:r>
              <a:rPr lang="en-ID" sz="2400" dirty="0">
                <a:latin typeface="Arial MT"/>
                <a:cs typeface="Arial MT"/>
              </a:rPr>
              <a:t> postvoid </a:t>
            </a:r>
            <a:r>
              <a:rPr lang="en-ID" sz="2400" dirty="0" err="1">
                <a:latin typeface="Arial MT"/>
                <a:cs typeface="Arial MT"/>
              </a:rPr>
              <a:t>diambil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setelah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pasien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berkemih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Posisi</a:t>
            </a:r>
            <a:r>
              <a:rPr lang="en-ID" sz="2400" dirty="0">
                <a:latin typeface="Arial MT"/>
                <a:cs typeface="Arial MT"/>
              </a:rPr>
              <a:t> yang </a:t>
            </a:r>
            <a:r>
              <a:rPr lang="en-ID" sz="2400" dirty="0" err="1">
                <a:latin typeface="Arial MT"/>
                <a:cs typeface="Arial MT"/>
              </a:rPr>
              <a:t>dapat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dipilih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adalah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posisi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tengkurap</a:t>
            </a:r>
            <a:r>
              <a:rPr lang="en-ID" sz="2400" dirty="0">
                <a:latin typeface="Arial MT"/>
                <a:cs typeface="Arial MT"/>
              </a:rPr>
              <a:t> (posteroanterior [PA]) </a:t>
            </a:r>
            <a:r>
              <a:rPr lang="en-ID" sz="2400" dirty="0" err="1">
                <a:latin typeface="Arial MT"/>
                <a:cs typeface="Arial MT"/>
              </a:rPr>
              <a:t>atau</a:t>
            </a:r>
            <a:r>
              <a:rPr lang="en-ID" sz="2400" dirty="0">
                <a:latin typeface="Arial MT"/>
                <a:cs typeface="Arial MT"/>
              </a:rPr>
              <a:t> AP </a:t>
            </a:r>
            <a:r>
              <a:rPr lang="en-ID" sz="2400" dirty="0" err="1">
                <a:latin typeface="Arial MT"/>
                <a:cs typeface="Arial MT"/>
              </a:rPr>
              <a:t>tegak</a:t>
            </a:r>
            <a:r>
              <a:rPr lang="en-ID" sz="2400" dirty="0">
                <a:latin typeface="Arial MT"/>
                <a:cs typeface="Arial MT"/>
              </a:rPr>
              <a:t>. </a:t>
            </a:r>
            <a:r>
              <a:rPr lang="en-ID" sz="2400" dirty="0" err="1">
                <a:latin typeface="Arial MT"/>
                <a:cs typeface="Arial MT"/>
              </a:rPr>
              <a:t>Kandung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kemih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harus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disertakan</a:t>
            </a:r>
            <a:r>
              <a:rPr lang="en-ID" sz="2400" dirty="0">
                <a:latin typeface="Arial MT"/>
                <a:cs typeface="Arial MT"/>
              </a:rPr>
              <a:t> pada </a:t>
            </a:r>
            <a:r>
              <a:rPr lang="en-ID" sz="2400" dirty="0" err="1">
                <a:latin typeface="Arial MT"/>
                <a:cs typeface="Arial MT"/>
              </a:rPr>
              <a:t>radiografi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akhir</a:t>
            </a:r>
            <a:r>
              <a:rPr lang="en-ID" sz="2400" dirty="0">
                <a:latin typeface="Arial MT"/>
                <a:cs typeface="Arial MT"/>
              </a:rPr>
              <a:t> </a:t>
            </a:r>
            <a:r>
              <a:rPr lang="en-ID" sz="2400" dirty="0" err="1">
                <a:latin typeface="Arial MT"/>
                <a:cs typeface="Arial MT"/>
              </a:rPr>
              <a:t>ini</a:t>
            </a:r>
            <a:r>
              <a:rPr lang="en-ID" sz="2400" dirty="0">
                <a:latin typeface="Arial MT"/>
                <a:cs typeface="Arial MT"/>
              </a:rPr>
              <a:t>.</a:t>
            </a:r>
            <a:endParaRPr sz="24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6569" y="330238"/>
            <a:ext cx="575684" cy="3111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14913" y="323380"/>
            <a:ext cx="567532" cy="31877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027161" y="317500"/>
            <a:ext cx="1906905" cy="367030"/>
            <a:chOff x="2027161" y="317500"/>
            <a:chExt cx="1906905" cy="36703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7161" y="317500"/>
              <a:ext cx="1556050" cy="36702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09587" y="332066"/>
              <a:ext cx="324224" cy="298449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82148" y="311048"/>
            <a:ext cx="856788" cy="35433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004171" y="332104"/>
            <a:ext cx="534353" cy="301155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651364" y="323392"/>
            <a:ext cx="333395" cy="30734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142570" y="311048"/>
            <a:ext cx="1451534" cy="354330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688340" y="1104137"/>
            <a:ext cx="5109210" cy="3751027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b="1" spc="-5" dirty="0">
                <a:latin typeface="Arial"/>
                <a:cs typeface="Arial"/>
              </a:rPr>
              <a:t>Clinical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Indications</a:t>
            </a:r>
            <a:endParaRPr lang="en-US" sz="2800" b="1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n-ID" sz="2800" dirty="0">
                <a:latin typeface="Arial"/>
                <a:cs typeface="Arial"/>
              </a:rPr>
              <a:t>Scout </a:t>
            </a:r>
            <a:r>
              <a:rPr lang="en-ID" sz="2800" dirty="0" err="1">
                <a:latin typeface="Arial"/>
                <a:cs typeface="Arial"/>
              </a:rPr>
              <a:t>menunjukkan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kalsifikasi</a:t>
            </a:r>
            <a:r>
              <a:rPr lang="en-ID" sz="2800" dirty="0">
                <a:latin typeface="Arial"/>
                <a:cs typeface="Arial"/>
              </a:rPr>
              <a:t> abnormal yang </a:t>
            </a:r>
            <a:r>
              <a:rPr lang="en-ID" sz="2800" dirty="0" err="1">
                <a:latin typeface="Arial"/>
                <a:cs typeface="Arial"/>
              </a:rPr>
              <a:t>mungkin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berupa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batu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saluran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kemih</a:t>
            </a:r>
            <a:r>
              <a:rPr lang="en-ID" sz="2800" dirty="0">
                <a:latin typeface="Arial"/>
                <a:cs typeface="Arial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n-ID" sz="2800" dirty="0">
                <a:latin typeface="Arial"/>
                <a:cs typeface="Arial"/>
              </a:rPr>
              <a:t>Setelah </a:t>
            </a:r>
            <a:r>
              <a:rPr lang="en-ID" sz="2800" dirty="0" err="1">
                <a:latin typeface="Arial"/>
                <a:cs typeface="Arial"/>
              </a:rPr>
              <a:t>injeksi</a:t>
            </a:r>
            <a:r>
              <a:rPr lang="en-ID" sz="2800" dirty="0">
                <a:latin typeface="Arial"/>
                <a:cs typeface="Arial"/>
              </a:rPr>
              <a:t>, </a:t>
            </a:r>
            <a:r>
              <a:rPr lang="en-ID" sz="2800" dirty="0" err="1">
                <a:latin typeface="Arial"/>
                <a:cs typeface="Arial"/>
              </a:rPr>
              <a:t>proyeksi</a:t>
            </a:r>
            <a:r>
              <a:rPr lang="en-ID" sz="2800" dirty="0">
                <a:latin typeface="Arial"/>
                <a:cs typeface="Arial"/>
              </a:rPr>
              <a:t> AP </a:t>
            </a:r>
            <a:r>
              <a:rPr lang="en-ID" sz="2800" dirty="0" err="1">
                <a:latin typeface="Arial"/>
                <a:cs typeface="Arial"/>
              </a:rPr>
              <a:t>dapat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menunjukkan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tanda-tanda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obstruksi</a:t>
            </a:r>
            <a:r>
              <a:rPr lang="en-ID" sz="2800" dirty="0">
                <a:latin typeface="Arial"/>
                <a:cs typeface="Arial"/>
              </a:rPr>
              <a:t>, </a:t>
            </a:r>
            <a:r>
              <a:rPr lang="en-ID" sz="2800" dirty="0" err="1">
                <a:latin typeface="Arial"/>
                <a:cs typeface="Arial"/>
              </a:rPr>
              <a:t>hidronefrosis</a:t>
            </a:r>
            <a:r>
              <a:rPr lang="en-ID" sz="2800" dirty="0">
                <a:latin typeface="Arial"/>
                <a:cs typeface="Arial"/>
              </a:rPr>
              <a:t>, </a:t>
            </a:r>
            <a:r>
              <a:rPr lang="en-ID" sz="2800" dirty="0" err="1">
                <a:latin typeface="Arial"/>
                <a:cs typeface="Arial"/>
              </a:rPr>
              <a:t>tumor</a:t>
            </a:r>
            <a:r>
              <a:rPr lang="en-ID" sz="2800" dirty="0">
                <a:latin typeface="Arial"/>
                <a:cs typeface="Arial"/>
              </a:rPr>
              <a:t>, </a:t>
            </a:r>
            <a:r>
              <a:rPr lang="en-ID" sz="2800" dirty="0" err="1">
                <a:latin typeface="Arial"/>
                <a:cs typeface="Arial"/>
              </a:rPr>
              <a:t>atau</a:t>
            </a:r>
            <a:r>
              <a:rPr lang="en-ID" sz="2800" dirty="0">
                <a:latin typeface="Arial"/>
                <a:cs typeface="Arial"/>
              </a:rPr>
              <a:t> </a:t>
            </a:r>
            <a:r>
              <a:rPr lang="en-ID" sz="2800" dirty="0" err="1">
                <a:latin typeface="Arial"/>
                <a:cs typeface="Arial"/>
              </a:rPr>
              <a:t>infeksi</a:t>
            </a:r>
            <a:r>
              <a:rPr lang="en-ID" sz="2800" dirty="0">
                <a:latin typeface="Arial"/>
                <a:cs typeface="Arial"/>
              </a:rPr>
              <a:t>.</a:t>
            </a:r>
            <a:endParaRPr sz="2800" dirty="0">
              <a:latin typeface="Arial"/>
              <a:cs typeface="Arial"/>
            </a:endParaRPr>
          </a:p>
        </p:txBody>
      </p:sp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033259" y="1278636"/>
            <a:ext cx="2941469" cy="419252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815149"/>
            <a:ext cx="7575550" cy="519176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Technical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Factors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Minimum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SID—40 inches (102 cm)</a:t>
            </a:r>
            <a:endParaRPr sz="3200">
              <a:latin typeface="Arial MT"/>
              <a:cs typeface="Arial MT"/>
            </a:endParaRPr>
          </a:p>
          <a:p>
            <a:pPr marL="347980" marR="5080" indent="-335280" algn="just">
              <a:lnSpc>
                <a:spcPct val="110000"/>
              </a:lnSpc>
              <a:spcBef>
                <a:spcPts val="384"/>
              </a:spcBef>
              <a:buChar char="•"/>
              <a:tabLst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I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size—3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4</a:t>
            </a:r>
            <a:r>
              <a:rPr sz="3200" dirty="0">
                <a:latin typeface="Arial MT"/>
                <a:cs typeface="Arial MT"/>
              </a:rPr>
              <a:t>3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r>
              <a:rPr sz="3200" spc="-5" dirty="0">
                <a:latin typeface="Arial MT"/>
                <a:cs typeface="Arial MT"/>
              </a:rPr>
              <a:t> (1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7</a:t>
            </a:r>
            <a:r>
              <a:rPr sz="3200" spc="-5" dirty="0">
                <a:latin typeface="Arial MT"/>
                <a:cs typeface="Arial MT"/>
              </a:rPr>
              <a:t> inches)</a:t>
            </a:r>
            <a:r>
              <a:rPr sz="3200" dirty="0">
                <a:latin typeface="Arial MT"/>
                <a:cs typeface="Arial MT"/>
              </a:rPr>
              <a:t>,  </a:t>
            </a:r>
            <a:r>
              <a:rPr sz="3200" spc="-5" dirty="0">
                <a:latin typeface="Arial MT"/>
                <a:cs typeface="Arial MT"/>
              </a:rPr>
              <a:t>portrait</a:t>
            </a:r>
            <a:r>
              <a:rPr sz="3200" dirty="0">
                <a:latin typeface="Arial MT"/>
                <a:cs typeface="Arial MT"/>
              </a:rPr>
              <a:t>; </a:t>
            </a:r>
            <a:r>
              <a:rPr sz="3200" spc="-5" dirty="0">
                <a:latin typeface="Arial MT"/>
                <a:cs typeface="Arial MT"/>
              </a:rPr>
              <a:t>fo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a</a:t>
            </a:r>
            <a:r>
              <a:rPr sz="3200" spc="-5" dirty="0">
                <a:latin typeface="Arial MT"/>
                <a:cs typeface="Arial MT"/>
              </a:rPr>
              <a:t> nephrogram—3</a:t>
            </a:r>
            <a:r>
              <a:rPr sz="3200" dirty="0">
                <a:latin typeface="Arial MT"/>
                <a:cs typeface="Arial MT"/>
              </a:rPr>
              <a:t>0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  </a:t>
            </a:r>
            <a:r>
              <a:rPr sz="3200" spc="-5" dirty="0">
                <a:latin typeface="Arial MT"/>
                <a:cs typeface="Arial MT"/>
              </a:rPr>
              <a:t>(1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inche</a:t>
            </a:r>
            <a:r>
              <a:rPr sz="3200" dirty="0">
                <a:latin typeface="Arial MT"/>
                <a:cs typeface="Arial MT"/>
              </a:rPr>
              <a:t>s</a:t>
            </a:r>
            <a:r>
              <a:rPr sz="3200" spc="-5" dirty="0">
                <a:latin typeface="Arial MT"/>
                <a:cs typeface="Arial MT"/>
              </a:rPr>
              <a:t> i</a:t>
            </a:r>
            <a:r>
              <a:rPr sz="3200" dirty="0">
                <a:latin typeface="Arial MT"/>
                <a:cs typeface="Arial MT"/>
              </a:rPr>
              <a:t>f </a:t>
            </a:r>
            <a:r>
              <a:rPr sz="3200" spc="-5" dirty="0">
                <a:latin typeface="Arial MT"/>
                <a:cs typeface="Arial MT"/>
              </a:rPr>
              <a:t>available)</a:t>
            </a:r>
            <a:r>
              <a:rPr sz="3200" dirty="0">
                <a:latin typeface="Arial MT"/>
                <a:cs typeface="Arial MT"/>
              </a:rPr>
              <a:t>, </a:t>
            </a:r>
            <a:r>
              <a:rPr sz="3200" spc="-5" dirty="0">
                <a:latin typeface="Arial MT"/>
                <a:cs typeface="Arial MT"/>
              </a:rPr>
              <a:t>landscap</a:t>
            </a:r>
            <a:r>
              <a:rPr sz="3200" dirty="0">
                <a:latin typeface="Arial MT"/>
                <a:cs typeface="Arial MT"/>
              </a:rPr>
              <a:t>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Grid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Analog—70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75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Digital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systems—80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</a:t>
            </a:r>
            <a:r>
              <a:rPr sz="3200" dirty="0">
                <a:latin typeface="Arial MT"/>
                <a:cs typeface="Arial MT"/>
              </a:rPr>
              <a:t>85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Minute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markers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where applicable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60564"/>
            <a:ext cx="7817484" cy="4296689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Shielding</a:t>
            </a:r>
            <a:endParaRPr sz="3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r>
              <a:rPr lang="en-US" sz="2400" dirty="0" err="1">
                <a:latin typeface="Arial MT"/>
                <a:cs typeface="Arial MT"/>
              </a:rPr>
              <a:t>Melindungi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dirty="0" err="1">
                <a:latin typeface="Arial MT"/>
                <a:cs typeface="Arial MT"/>
              </a:rPr>
              <a:t>jaringan</a:t>
            </a:r>
            <a:r>
              <a:rPr lang="en-US" sz="2400" dirty="0">
                <a:latin typeface="Arial MT"/>
                <a:cs typeface="Arial MT"/>
              </a:rPr>
              <a:t> yang </a:t>
            </a:r>
            <a:r>
              <a:rPr lang="en-US" sz="2400" dirty="0" err="1">
                <a:latin typeface="Arial MT"/>
                <a:cs typeface="Arial MT"/>
              </a:rPr>
              <a:t>peka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dirty="0" err="1">
                <a:latin typeface="Arial MT"/>
                <a:cs typeface="Arial MT"/>
              </a:rPr>
              <a:t>terhadap</a:t>
            </a:r>
            <a:r>
              <a:rPr lang="en-US" sz="2400" dirty="0">
                <a:latin typeface="Arial MT"/>
                <a:cs typeface="Arial MT"/>
              </a:rPr>
              <a:t> radio di </a:t>
            </a:r>
            <a:r>
              <a:rPr lang="en-US" sz="2400" dirty="0" err="1">
                <a:latin typeface="Arial MT"/>
                <a:cs typeface="Arial MT"/>
              </a:rPr>
              <a:t>luar</a:t>
            </a:r>
            <a:r>
              <a:rPr lang="en-US" sz="2400" dirty="0">
                <a:latin typeface="Arial MT"/>
                <a:cs typeface="Arial MT"/>
              </a:rPr>
              <a:t> wilayah yang </a:t>
            </a:r>
            <a:r>
              <a:rPr lang="en-US" sz="2400" dirty="0" err="1">
                <a:latin typeface="Arial MT"/>
                <a:cs typeface="Arial MT"/>
              </a:rPr>
              <a:t>diinginkan</a:t>
            </a:r>
            <a:r>
              <a:rPr lang="en-US" sz="2400" dirty="0">
                <a:latin typeface="Arial MT"/>
                <a:cs typeface="Arial MT"/>
              </a:rPr>
              <a:t>.</a:t>
            </a:r>
            <a:endParaRPr sz="2400" dirty="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</a:pPr>
            <a:r>
              <a:rPr sz="3200" b="1" spc="-5" dirty="0">
                <a:latin typeface="Arial"/>
                <a:cs typeface="Arial"/>
              </a:rPr>
              <a:t>Patient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lang="en-US" sz="3200" b="1" spc="-5" dirty="0">
              <a:latin typeface="Arial"/>
              <a:cs typeface="Arial"/>
            </a:endParaRPr>
          </a:p>
          <a:p>
            <a:pPr marL="121920">
              <a:lnSpc>
                <a:spcPct val="100000"/>
              </a:lnSpc>
            </a:pPr>
            <a:r>
              <a:rPr lang="en-ID" sz="3200" dirty="0" err="1">
                <a:latin typeface="Arial"/>
                <a:cs typeface="Arial"/>
              </a:rPr>
              <a:t>Posisikan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pasien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terlentang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dengan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bantal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untuk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kepala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lengan</a:t>
            </a:r>
            <a:r>
              <a:rPr lang="en-ID" sz="3200" dirty="0">
                <a:latin typeface="Arial"/>
                <a:cs typeface="Arial"/>
              </a:rPr>
              <a:t> di </a:t>
            </a:r>
            <a:r>
              <a:rPr lang="en-ID" sz="3200" dirty="0" err="1">
                <a:latin typeface="Arial"/>
                <a:cs typeface="Arial"/>
              </a:rPr>
              <a:t>samping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jauh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dari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tubuh</a:t>
            </a:r>
            <a:r>
              <a:rPr lang="en-ID" sz="3200" dirty="0">
                <a:latin typeface="Arial"/>
                <a:cs typeface="Arial"/>
              </a:rPr>
              <a:t>, dan </a:t>
            </a:r>
            <a:r>
              <a:rPr lang="en-ID" sz="3200" dirty="0" err="1">
                <a:latin typeface="Arial"/>
                <a:cs typeface="Arial"/>
              </a:rPr>
              <a:t>penyangga</a:t>
            </a:r>
            <a:r>
              <a:rPr lang="en-ID" sz="3200" dirty="0">
                <a:latin typeface="Arial"/>
                <a:cs typeface="Arial"/>
              </a:rPr>
              <a:t> di </a:t>
            </a:r>
            <a:r>
              <a:rPr lang="en-ID" sz="3200" dirty="0" err="1">
                <a:latin typeface="Arial"/>
                <a:cs typeface="Arial"/>
              </a:rPr>
              <a:t>bawah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lutut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untuk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meringankan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ketegangan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punggung</a:t>
            </a:r>
            <a:r>
              <a:rPr lang="en-ID" sz="3200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7666355" cy="3903633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Part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lang="en-US" sz="3200" b="1" spc="-5" dirty="0">
              <a:latin typeface="Arial"/>
              <a:cs typeface="Arial"/>
            </a:endParaRP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Sejajarkan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bidang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midsagital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garis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tengah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meja</a:t>
            </a:r>
            <a:r>
              <a:rPr lang="en-ID" sz="3200" dirty="0">
                <a:latin typeface="Arial"/>
                <a:cs typeface="Arial"/>
              </a:rPr>
              <a:t> dan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CR.</a:t>
            </a: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Pastikan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tidak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ada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rotasi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batang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tubuh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atau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panggul</a:t>
            </a:r>
            <a:r>
              <a:rPr lang="en-ID" sz="3200" dirty="0">
                <a:latin typeface="Arial"/>
                <a:cs typeface="Arial"/>
              </a:rPr>
              <a:t>.</a:t>
            </a: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Sertakan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simfisis</a:t>
            </a:r>
            <a:r>
              <a:rPr lang="en-ID" sz="3200" dirty="0">
                <a:latin typeface="Arial"/>
                <a:cs typeface="Arial"/>
              </a:rPr>
              <a:t> pubis di </a:t>
            </a:r>
            <a:r>
              <a:rPr lang="en-ID" sz="3200" dirty="0" err="1">
                <a:latin typeface="Arial"/>
                <a:cs typeface="Arial"/>
              </a:rPr>
              <a:t>bagian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bawah</a:t>
            </a:r>
            <a:r>
              <a:rPr lang="en-ID" sz="3200" dirty="0">
                <a:latin typeface="Arial"/>
                <a:cs typeface="Arial"/>
              </a:rPr>
              <a:t> IR </a:t>
            </a:r>
            <a:r>
              <a:rPr lang="en-ID" sz="3200" dirty="0" err="1">
                <a:latin typeface="Arial"/>
                <a:cs typeface="Arial"/>
              </a:rPr>
              <a:t>tanpa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memotong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ginjal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bagian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atas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8049895" cy="341119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dirty="0">
                <a:latin typeface="Arial"/>
                <a:cs typeface="Arial"/>
              </a:rPr>
              <a:t>CR</a:t>
            </a:r>
            <a:endParaRPr lang="en-US" sz="3200" b="1" dirty="0">
              <a:latin typeface="Arial"/>
              <a:cs typeface="Arial"/>
            </a:endParaRP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>
                <a:latin typeface="Arial"/>
                <a:cs typeface="Arial"/>
              </a:rPr>
              <a:t>CR </a:t>
            </a:r>
            <a:r>
              <a:rPr lang="en-ID" sz="3200" dirty="0" err="1">
                <a:latin typeface="Arial"/>
                <a:cs typeface="Arial"/>
              </a:rPr>
              <a:t>tegak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lurus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terhadap</a:t>
            </a:r>
            <a:r>
              <a:rPr lang="en-ID" sz="3200" dirty="0">
                <a:latin typeface="Arial"/>
                <a:cs typeface="Arial"/>
              </a:rPr>
              <a:t> IR.</a:t>
            </a: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Pusatkan</a:t>
            </a:r>
            <a:r>
              <a:rPr lang="en-ID" sz="3200" dirty="0">
                <a:latin typeface="Arial"/>
                <a:cs typeface="Arial"/>
              </a:rPr>
              <a:t> CR dan IR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tingkat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puncak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iliaka</a:t>
            </a:r>
            <a:r>
              <a:rPr lang="en-ID" sz="3200" dirty="0">
                <a:latin typeface="Arial"/>
                <a:cs typeface="Arial"/>
              </a:rPr>
              <a:t> dan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bidang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midsagital</a:t>
            </a:r>
            <a:r>
              <a:rPr lang="en-ID" sz="3200" dirty="0">
                <a:latin typeface="Arial"/>
                <a:cs typeface="Arial"/>
              </a:rPr>
              <a:t>.</a:t>
            </a: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Nefrogram</a:t>
            </a:r>
            <a:r>
              <a:rPr lang="en-ID" sz="3200" dirty="0">
                <a:latin typeface="Arial"/>
                <a:cs typeface="Arial"/>
              </a:rPr>
              <a:t>: </a:t>
            </a:r>
            <a:r>
              <a:rPr lang="en-ID" sz="3200" dirty="0" err="1">
                <a:latin typeface="Arial"/>
                <a:cs typeface="Arial"/>
              </a:rPr>
              <a:t>Pusatkan</a:t>
            </a:r>
            <a:r>
              <a:rPr lang="en-ID" sz="3200" dirty="0">
                <a:latin typeface="Arial"/>
                <a:cs typeface="Arial"/>
              </a:rPr>
              <a:t> CR di </a:t>
            </a:r>
            <a:r>
              <a:rPr lang="en-ID" sz="3200" dirty="0" err="1">
                <a:latin typeface="Arial"/>
                <a:cs typeface="Arial"/>
              </a:rPr>
              <a:t>tengah-tengah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antara</a:t>
            </a:r>
            <a:r>
              <a:rPr lang="en-ID" sz="3200" dirty="0">
                <a:latin typeface="Arial"/>
                <a:cs typeface="Arial"/>
              </a:rPr>
              <a:t> proses </a:t>
            </a:r>
            <a:r>
              <a:rPr lang="en-ID" sz="3200" dirty="0" err="1">
                <a:latin typeface="Arial"/>
                <a:cs typeface="Arial"/>
              </a:rPr>
              <a:t>xifoid</a:t>
            </a:r>
            <a:r>
              <a:rPr lang="en-ID" sz="3200" dirty="0">
                <a:latin typeface="Arial"/>
                <a:cs typeface="Arial"/>
              </a:rPr>
              <a:t> dan </a:t>
            </a:r>
            <a:r>
              <a:rPr lang="en-ID" sz="3200" dirty="0" err="1">
                <a:latin typeface="Arial"/>
                <a:cs typeface="Arial"/>
              </a:rPr>
              <a:t>krista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iliaka</a:t>
            </a:r>
            <a:r>
              <a:rPr lang="en-ID" sz="3200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17277" y="486955"/>
            <a:ext cx="52654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Recommended</a:t>
            </a:r>
            <a:r>
              <a:rPr spc="-30" dirty="0"/>
              <a:t> </a:t>
            </a:r>
            <a:r>
              <a:rPr spc="-5" dirty="0"/>
              <a:t>Collimation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762442"/>
            <a:ext cx="7598409" cy="217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Collimate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all four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sides to anatomy 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</a:t>
            </a:r>
            <a:endParaRPr sz="3200" dirty="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  <a:spcBef>
                <a:spcPts val="765"/>
              </a:spcBef>
            </a:pPr>
            <a:r>
              <a:rPr sz="3200" b="1" spc="-5" dirty="0">
                <a:latin typeface="Arial"/>
                <a:cs typeface="Arial"/>
              </a:rPr>
              <a:t>Respiration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Suspend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respiration after expiration and expose.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9160" y="4561522"/>
            <a:ext cx="7964170" cy="155234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5" dirty="0">
                <a:latin typeface="Arial"/>
                <a:cs typeface="Arial"/>
              </a:rPr>
              <a:t>NOTE </a:t>
            </a:r>
            <a:r>
              <a:rPr sz="2000" b="1" dirty="0">
                <a:latin typeface="Arial"/>
                <a:cs typeface="Arial"/>
              </a:rPr>
              <a:t>:</a:t>
            </a:r>
            <a:r>
              <a:rPr lang="en-ID" sz="2000" b="1" dirty="0">
                <a:latin typeface="Arial"/>
                <a:cs typeface="Arial"/>
              </a:rPr>
              <a:t> </a:t>
            </a:r>
            <a:r>
              <a:rPr lang="en-ID" sz="2000" dirty="0">
                <a:latin typeface="Arial"/>
                <a:cs typeface="Arial"/>
              </a:rPr>
              <a:t>Minta </a:t>
            </a:r>
            <a:r>
              <a:rPr lang="en-ID" sz="2000" dirty="0" err="1">
                <a:latin typeface="Arial"/>
                <a:cs typeface="Arial"/>
              </a:rPr>
              <a:t>pasien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mengosongkan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kandung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kemih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segera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sebelum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memulai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pemeriksaan</a:t>
            </a:r>
            <a:r>
              <a:rPr lang="en-ID" sz="2000" dirty="0">
                <a:latin typeface="Arial"/>
                <a:cs typeface="Arial"/>
              </a:rPr>
              <a:t> agar media </a:t>
            </a:r>
            <a:r>
              <a:rPr lang="en-ID" sz="2000" dirty="0" err="1">
                <a:latin typeface="Arial"/>
                <a:cs typeface="Arial"/>
              </a:rPr>
              <a:t>kontras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dalam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kandung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kemih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tidak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encer</a:t>
            </a:r>
            <a:r>
              <a:rPr lang="en-ID" sz="2000" dirty="0">
                <a:latin typeface="Arial"/>
                <a:cs typeface="Arial"/>
              </a:rPr>
              <a:t>.  </a:t>
            </a:r>
            <a:r>
              <a:rPr lang="en-ID" sz="2000" dirty="0" err="1">
                <a:latin typeface="Arial"/>
                <a:cs typeface="Arial"/>
              </a:rPr>
              <a:t>Jelaskan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prosedur</a:t>
            </a:r>
            <a:r>
              <a:rPr lang="en-ID" sz="2000" dirty="0">
                <a:latin typeface="Arial"/>
                <a:cs typeface="Arial"/>
              </a:rPr>
              <a:t> dan </a:t>
            </a:r>
            <a:r>
              <a:rPr lang="en-ID" sz="2000" dirty="0" err="1">
                <a:latin typeface="Arial"/>
                <a:cs typeface="Arial"/>
              </a:rPr>
              <a:t>dapatkan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riwayat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klinis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sebelum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menyuntikkan</a:t>
            </a:r>
            <a:r>
              <a:rPr lang="en-ID" sz="2000" dirty="0">
                <a:latin typeface="Arial"/>
                <a:cs typeface="Arial"/>
              </a:rPr>
              <a:t> media </a:t>
            </a:r>
            <a:r>
              <a:rPr lang="en-ID" sz="2000" dirty="0" err="1">
                <a:latin typeface="Arial"/>
                <a:cs typeface="Arial"/>
              </a:rPr>
              <a:t>kontras</a:t>
            </a:r>
            <a:r>
              <a:rPr lang="en-ID" sz="2000" dirty="0">
                <a:latin typeface="Arial"/>
                <a:cs typeface="Arial"/>
              </a:rPr>
              <a:t>. </a:t>
            </a:r>
            <a:r>
              <a:rPr lang="en-ID" sz="2000" dirty="0" err="1">
                <a:latin typeface="Arial"/>
                <a:cs typeface="Arial"/>
              </a:rPr>
              <a:t>Bersiaplah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untuk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kemungkinan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reaksi</a:t>
            </a:r>
            <a:r>
              <a:rPr lang="en-ID" sz="2000" dirty="0">
                <a:latin typeface="Arial"/>
                <a:cs typeface="Arial"/>
              </a:rPr>
              <a:t> </a:t>
            </a:r>
            <a:r>
              <a:rPr lang="en-ID" sz="2000" dirty="0" err="1">
                <a:latin typeface="Arial"/>
                <a:cs typeface="Arial"/>
              </a:rPr>
              <a:t>terhadap</a:t>
            </a:r>
            <a:r>
              <a:rPr lang="en-ID" sz="2000" dirty="0">
                <a:latin typeface="Arial"/>
                <a:cs typeface="Arial"/>
              </a:rPr>
              <a:t> media </a:t>
            </a:r>
            <a:r>
              <a:rPr lang="en-ID" sz="2000" dirty="0" err="1">
                <a:latin typeface="Arial"/>
                <a:cs typeface="Arial"/>
              </a:rPr>
              <a:t>kontras</a:t>
            </a:r>
            <a:r>
              <a:rPr lang="en-ID" sz="2000" dirty="0">
                <a:latin typeface="Arial"/>
                <a:cs typeface="Arial"/>
              </a:rPr>
              <a:t>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51201" y="323380"/>
            <a:ext cx="1527175" cy="318770"/>
            <a:chOff x="751201" y="323380"/>
            <a:chExt cx="1527175" cy="318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1201" y="330238"/>
              <a:ext cx="1166002" cy="31114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49564" y="323380"/>
              <a:ext cx="328792" cy="31877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23071" y="348983"/>
            <a:ext cx="243505" cy="26796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617635" y="323380"/>
            <a:ext cx="1359625" cy="341376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4169651" y="323380"/>
            <a:ext cx="607695" cy="318770"/>
            <a:chOff x="4169651" y="323380"/>
            <a:chExt cx="607695" cy="318770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48289" y="323380"/>
              <a:ext cx="328792" cy="3187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69651" y="348983"/>
              <a:ext cx="243537" cy="267969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943471" y="323380"/>
            <a:ext cx="1527175" cy="318770"/>
            <a:chOff x="4943471" y="323380"/>
            <a:chExt cx="1527175" cy="318770"/>
          </a:xfrm>
        </p:grpSpPr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43471" y="330238"/>
              <a:ext cx="1166002" cy="31114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41834" y="323380"/>
              <a:ext cx="328792" cy="318770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6515341" y="348983"/>
            <a:ext cx="243505" cy="26796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805253" y="335305"/>
            <a:ext cx="889931" cy="297954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760575" y="348983"/>
            <a:ext cx="243537" cy="26796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055140" y="323380"/>
            <a:ext cx="1359625" cy="341376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688340" y="1089787"/>
            <a:ext cx="5226685" cy="268791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Clinical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Indications</a:t>
            </a:r>
            <a:endParaRPr lang="en-US" sz="3200" b="1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Nefrogram</a:t>
            </a: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atau</a:t>
            </a: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nefrotomogram</a:t>
            </a: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menunjukkan</a:t>
            </a: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kondisi</a:t>
            </a:r>
            <a:r>
              <a:rPr lang="en-US" sz="3200" spc="-5" dirty="0">
                <a:latin typeface="Arial"/>
                <a:cs typeface="Arial"/>
              </a:rPr>
              <a:t> dan trauma pada </a:t>
            </a:r>
            <a:r>
              <a:rPr lang="en-US" sz="3200" spc="-5" dirty="0" err="1">
                <a:latin typeface="Arial"/>
                <a:cs typeface="Arial"/>
              </a:rPr>
              <a:t>parenkim</a:t>
            </a:r>
            <a:r>
              <a:rPr lang="en-US" sz="3200" spc="-5" dirty="0">
                <a:latin typeface="Arial"/>
                <a:cs typeface="Arial"/>
              </a:rPr>
              <a:t> </a:t>
            </a:r>
            <a:r>
              <a:rPr lang="en-US" sz="3200" spc="-5" dirty="0" err="1">
                <a:latin typeface="Arial"/>
                <a:cs typeface="Arial"/>
              </a:rPr>
              <a:t>ginjal</a:t>
            </a:r>
            <a:r>
              <a:rPr lang="en-US" sz="3200" spc="-5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  <p:pic>
        <p:nvPicPr>
          <p:cNvPr id="18" name="object 1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155180" y="1432560"/>
            <a:ext cx="3208020" cy="3992879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815149"/>
            <a:ext cx="7568565" cy="470408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Technical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Factors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Minimum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SID—40 inches (102 cm)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I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size—3</a:t>
            </a:r>
            <a:r>
              <a:rPr sz="3200" dirty="0">
                <a:latin typeface="Arial MT"/>
                <a:cs typeface="Arial MT"/>
              </a:rPr>
              <a:t>0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endParaRPr sz="3200">
              <a:latin typeface="Arial MT"/>
              <a:cs typeface="Arial MT"/>
            </a:endParaRPr>
          </a:p>
          <a:p>
            <a:pPr marL="34798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latin typeface="Arial MT"/>
                <a:cs typeface="Arial MT"/>
              </a:rPr>
              <a:t>(1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inche</a:t>
            </a:r>
            <a:r>
              <a:rPr sz="3200" dirty="0">
                <a:latin typeface="Arial MT"/>
                <a:cs typeface="Arial MT"/>
              </a:rPr>
              <a:t>s</a:t>
            </a:r>
            <a:r>
              <a:rPr sz="3200" spc="-5" dirty="0">
                <a:latin typeface="Arial MT"/>
                <a:cs typeface="Arial MT"/>
              </a:rPr>
              <a:t> i</a:t>
            </a:r>
            <a:r>
              <a:rPr sz="3200" dirty="0">
                <a:latin typeface="Arial MT"/>
                <a:cs typeface="Arial MT"/>
              </a:rPr>
              <a:t>f </a:t>
            </a:r>
            <a:r>
              <a:rPr sz="3200" spc="-5" dirty="0">
                <a:latin typeface="Arial MT"/>
                <a:cs typeface="Arial MT"/>
              </a:rPr>
              <a:t>available)</a:t>
            </a:r>
            <a:r>
              <a:rPr sz="3200" dirty="0">
                <a:latin typeface="Arial MT"/>
                <a:cs typeface="Arial MT"/>
              </a:rPr>
              <a:t>, </a:t>
            </a:r>
            <a:r>
              <a:rPr sz="3200" spc="-5" dirty="0">
                <a:latin typeface="Arial MT"/>
                <a:cs typeface="Arial MT"/>
              </a:rPr>
              <a:t>landscap</a:t>
            </a:r>
            <a:r>
              <a:rPr sz="3200" dirty="0">
                <a:latin typeface="Arial MT"/>
                <a:cs typeface="Arial MT"/>
              </a:rPr>
              <a:t>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Grid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Analog—70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75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Digital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systems—80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</a:t>
            </a:r>
            <a:r>
              <a:rPr sz="3200" dirty="0">
                <a:latin typeface="Arial MT"/>
                <a:cs typeface="Arial MT"/>
              </a:rPr>
              <a:t>85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Minute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markers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where applicable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60564"/>
            <a:ext cx="7907655" cy="486864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Shielding</a:t>
            </a:r>
            <a:endParaRPr sz="3200" dirty="0">
              <a:latin typeface="Arial"/>
              <a:cs typeface="Arial"/>
            </a:endParaRPr>
          </a:p>
          <a:p>
            <a:pPr marL="355600" marR="33591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Shield radiosensitive tissues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outside 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region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interest.</a:t>
            </a:r>
            <a:endParaRPr sz="320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650" dirty="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</a:pPr>
            <a:r>
              <a:rPr sz="3200" b="1" spc="-5" dirty="0">
                <a:latin typeface="Arial"/>
                <a:cs typeface="Arial"/>
              </a:rPr>
              <a:t>Patient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lang="en-US" sz="3200" b="1" spc="-5" dirty="0">
              <a:latin typeface="Arial"/>
              <a:cs typeface="Arial"/>
            </a:endParaRPr>
          </a:p>
          <a:p>
            <a:pPr marL="121920">
              <a:lnSpc>
                <a:spcPct val="100000"/>
              </a:lnSpc>
            </a:pPr>
            <a:r>
              <a:rPr lang="en-ID" sz="3200" dirty="0" err="1">
                <a:latin typeface="Arial"/>
                <a:cs typeface="Arial"/>
              </a:rPr>
              <a:t>Posisikan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pasien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terlentang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dengan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bantal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untuk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kepala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lengan</a:t>
            </a:r>
            <a:r>
              <a:rPr lang="en-ID" sz="3200" dirty="0">
                <a:latin typeface="Arial"/>
                <a:cs typeface="Arial"/>
              </a:rPr>
              <a:t> di </a:t>
            </a:r>
            <a:r>
              <a:rPr lang="en-ID" sz="3200" dirty="0" err="1">
                <a:latin typeface="Arial"/>
                <a:cs typeface="Arial"/>
              </a:rPr>
              <a:t>samping</a:t>
            </a:r>
            <a:r>
              <a:rPr lang="en-ID" sz="3200" dirty="0">
                <a:latin typeface="Arial"/>
                <a:cs typeface="Arial"/>
              </a:rPr>
              <a:t>, </a:t>
            </a:r>
            <a:r>
              <a:rPr lang="en-ID" sz="3200" dirty="0" err="1">
                <a:latin typeface="Arial"/>
                <a:cs typeface="Arial"/>
              </a:rPr>
              <a:t>menjauhi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tubuh</a:t>
            </a:r>
            <a:r>
              <a:rPr lang="en-ID" sz="3200" dirty="0">
                <a:latin typeface="Arial"/>
                <a:cs typeface="Arial"/>
              </a:rPr>
              <a:t>, dan </a:t>
            </a:r>
            <a:r>
              <a:rPr lang="en-ID" sz="3200" dirty="0" err="1">
                <a:latin typeface="Arial"/>
                <a:cs typeface="Arial"/>
              </a:rPr>
              <a:t>penyangga</a:t>
            </a:r>
            <a:r>
              <a:rPr lang="en-ID" sz="3200" dirty="0">
                <a:latin typeface="Arial"/>
                <a:cs typeface="Arial"/>
              </a:rPr>
              <a:t> di </a:t>
            </a:r>
            <a:r>
              <a:rPr lang="en-ID" sz="3200" dirty="0" err="1">
                <a:latin typeface="Arial"/>
                <a:cs typeface="Arial"/>
              </a:rPr>
              <a:t>bawah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lutut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untuk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meringankan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ketegangan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punggung</a:t>
            </a:r>
            <a:r>
              <a:rPr lang="en-ID" sz="3200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7214870" cy="2803332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Part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lang="en-US" sz="3200" b="1" spc="-5" dirty="0">
              <a:latin typeface="Arial"/>
              <a:cs typeface="Arial"/>
            </a:endParaRP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Sejajarkan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bidang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midsagital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garis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tengah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meja</a:t>
            </a:r>
            <a:r>
              <a:rPr lang="en-ID" sz="3200" dirty="0">
                <a:latin typeface="Arial"/>
                <a:cs typeface="Arial"/>
              </a:rPr>
              <a:t> dan </a:t>
            </a:r>
            <a:r>
              <a:rPr lang="en-ID" sz="3200" dirty="0" err="1">
                <a:latin typeface="Arial"/>
                <a:cs typeface="Arial"/>
              </a:rPr>
              <a:t>ke</a:t>
            </a:r>
            <a:r>
              <a:rPr lang="en-ID" sz="3200" dirty="0">
                <a:latin typeface="Arial"/>
                <a:cs typeface="Arial"/>
              </a:rPr>
              <a:t> CR.</a:t>
            </a:r>
          </a:p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lang="en-ID" sz="3200" dirty="0" err="1">
                <a:latin typeface="Arial"/>
                <a:cs typeface="Arial"/>
              </a:rPr>
              <a:t>Pastikan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tidak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ada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rotasi</a:t>
            </a:r>
            <a:r>
              <a:rPr lang="en-ID" sz="3200" dirty="0">
                <a:latin typeface="Arial"/>
                <a:cs typeface="Arial"/>
              </a:rPr>
              <a:t> pada </a:t>
            </a:r>
            <a:r>
              <a:rPr lang="en-ID" sz="3200" dirty="0" err="1">
                <a:latin typeface="Arial"/>
                <a:cs typeface="Arial"/>
              </a:rPr>
              <a:t>batang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tubuh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atau</a:t>
            </a:r>
            <a:r>
              <a:rPr lang="en-ID" sz="3200" dirty="0">
                <a:latin typeface="Arial"/>
                <a:cs typeface="Arial"/>
              </a:rPr>
              <a:t> </a:t>
            </a:r>
            <a:r>
              <a:rPr lang="en-ID" sz="3200" dirty="0" err="1">
                <a:latin typeface="Arial"/>
                <a:cs typeface="Arial"/>
              </a:rPr>
              <a:t>panggul</a:t>
            </a:r>
            <a:r>
              <a:rPr lang="en-ID" sz="3200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6829425" cy="168275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dirty="0">
                <a:latin typeface="Arial"/>
                <a:cs typeface="Arial"/>
              </a:rPr>
              <a:t>CR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 </a:t>
            </a:r>
            <a:r>
              <a:rPr sz="3200" dirty="0">
                <a:latin typeface="Arial MT"/>
                <a:cs typeface="Arial MT"/>
              </a:rPr>
              <a:t>CR </a:t>
            </a:r>
            <a:r>
              <a:rPr sz="3200" spc="-5" dirty="0">
                <a:latin typeface="Arial MT"/>
                <a:cs typeface="Arial MT"/>
              </a:rPr>
              <a:t>midway between xiphoid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process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and iliac crest.</a:t>
            </a:r>
            <a:endParaRPr sz="32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30525" y="620712"/>
            <a:ext cx="52654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Recommended</a:t>
            </a:r>
            <a:r>
              <a:rPr spc="-30" dirty="0"/>
              <a:t> </a:t>
            </a:r>
            <a:r>
              <a:rPr spc="-5" dirty="0"/>
              <a:t>Collimation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762442"/>
            <a:ext cx="7598409" cy="217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Collimate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all four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sides to anatomy 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</a:t>
            </a:r>
            <a:endParaRPr sz="3200" dirty="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  <a:spcBef>
                <a:spcPts val="765"/>
              </a:spcBef>
            </a:pPr>
            <a:r>
              <a:rPr sz="3200" b="1" spc="-5" dirty="0">
                <a:latin typeface="Arial"/>
                <a:cs typeface="Arial"/>
              </a:rPr>
              <a:t>Respiration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Suspend</a:t>
            </a:r>
            <a:endParaRPr sz="3200" dirty="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respiration after expiration and expose.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9160" y="4561522"/>
            <a:ext cx="796417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15" dirty="0">
                <a:latin typeface="Arial"/>
                <a:cs typeface="Arial"/>
              </a:rPr>
              <a:t>NOTE </a:t>
            </a:r>
            <a:r>
              <a:rPr sz="2000" b="1" dirty="0">
                <a:latin typeface="Arial"/>
                <a:cs typeface="Arial"/>
              </a:rPr>
              <a:t>: </a:t>
            </a:r>
            <a:r>
              <a:rPr sz="2000" spc="15" dirty="0">
                <a:latin typeface="Arial MT"/>
                <a:cs typeface="Arial MT"/>
              </a:rPr>
              <a:t>Explain tomographic procedure </a:t>
            </a:r>
            <a:r>
              <a:rPr sz="2000" spc="10" dirty="0">
                <a:latin typeface="Arial MT"/>
                <a:cs typeface="Arial MT"/>
              </a:rPr>
              <a:t>to </a:t>
            </a:r>
            <a:r>
              <a:rPr sz="2000" spc="15" dirty="0">
                <a:latin typeface="Arial MT"/>
                <a:cs typeface="Arial MT"/>
              </a:rPr>
              <a:t>reduce </a:t>
            </a:r>
            <a:r>
              <a:rPr sz="2000" spc="20" dirty="0">
                <a:latin typeface="Arial MT"/>
                <a:cs typeface="Arial MT"/>
              </a:rPr>
              <a:t>anxiety </a:t>
            </a:r>
            <a:r>
              <a:rPr sz="2000" spc="15" dirty="0">
                <a:latin typeface="Arial MT"/>
                <a:cs typeface="Arial MT"/>
              </a:rPr>
              <a:t>for </a:t>
            </a:r>
            <a:r>
              <a:rPr sz="2000" spc="20" dirty="0">
                <a:latin typeface="Arial MT"/>
                <a:cs typeface="Arial MT"/>
              </a:rPr>
              <a:t>patient.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20" dirty="0">
                <a:latin typeface="Arial MT"/>
                <a:cs typeface="Arial MT"/>
              </a:rPr>
              <a:t>Obtain </a:t>
            </a:r>
            <a:r>
              <a:rPr sz="2000" dirty="0">
                <a:latin typeface="Arial MT"/>
                <a:cs typeface="Arial MT"/>
              </a:rPr>
              <a:t>a </a:t>
            </a:r>
            <a:r>
              <a:rPr sz="2000" spc="25" dirty="0">
                <a:latin typeface="Arial MT"/>
                <a:cs typeface="Arial MT"/>
              </a:rPr>
              <a:t>clinical history </a:t>
            </a:r>
            <a:r>
              <a:rPr sz="2000" spc="20" dirty="0">
                <a:latin typeface="Arial MT"/>
                <a:cs typeface="Arial MT"/>
              </a:rPr>
              <a:t>before </a:t>
            </a:r>
            <a:r>
              <a:rPr sz="2000" spc="25" dirty="0">
                <a:latin typeface="Arial MT"/>
                <a:cs typeface="Arial MT"/>
              </a:rPr>
              <a:t>injection </a:t>
            </a:r>
            <a:r>
              <a:rPr sz="2000" spc="10" dirty="0">
                <a:latin typeface="Arial MT"/>
                <a:cs typeface="Arial MT"/>
              </a:rPr>
              <a:t>of </a:t>
            </a:r>
            <a:r>
              <a:rPr sz="2000" spc="25" dirty="0">
                <a:latin typeface="Arial MT"/>
                <a:cs typeface="Arial MT"/>
              </a:rPr>
              <a:t>contrast </a:t>
            </a:r>
            <a:r>
              <a:rPr sz="2000" spc="20" dirty="0">
                <a:latin typeface="Arial MT"/>
                <a:cs typeface="Arial MT"/>
              </a:rPr>
              <a:t>medium. </a:t>
            </a:r>
            <a:r>
              <a:rPr sz="2000" spc="25" dirty="0">
                <a:latin typeface="Arial MT"/>
                <a:cs typeface="Arial MT"/>
              </a:rPr>
              <a:t>Remind </a:t>
            </a:r>
            <a:r>
              <a:rPr sz="2000" spc="30" dirty="0">
                <a:latin typeface="Arial MT"/>
                <a:cs typeface="Arial MT"/>
              </a:rPr>
              <a:t> </a:t>
            </a:r>
            <a:r>
              <a:rPr sz="2000" spc="60" dirty="0">
                <a:latin typeface="Arial MT"/>
                <a:cs typeface="Arial MT"/>
              </a:rPr>
              <a:t>the </a:t>
            </a:r>
            <a:r>
              <a:rPr sz="2000" spc="75" dirty="0">
                <a:latin typeface="Arial MT"/>
                <a:cs typeface="Arial MT"/>
              </a:rPr>
              <a:t>patient </a:t>
            </a:r>
            <a:r>
              <a:rPr sz="2000" spc="45" dirty="0">
                <a:latin typeface="Arial MT"/>
                <a:cs typeface="Arial MT"/>
              </a:rPr>
              <a:t>to </a:t>
            </a:r>
            <a:r>
              <a:rPr sz="2000" spc="75" dirty="0">
                <a:latin typeface="Arial MT"/>
                <a:cs typeface="Arial MT"/>
              </a:rPr>
              <a:t>remain immobile between </a:t>
            </a:r>
            <a:r>
              <a:rPr sz="2000" spc="80" dirty="0">
                <a:latin typeface="Arial MT"/>
                <a:cs typeface="Arial MT"/>
              </a:rPr>
              <a:t>exposures. </a:t>
            </a:r>
            <a:r>
              <a:rPr sz="2000" spc="75" dirty="0">
                <a:latin typeface="Arial MT"/>
                <a:cs typeface="Arial MT"/>
              </a:rPr>
              <a:t>Check scout </a:t>
            </a:r>
            <a:r>
              <a:rPr sz="2000" spc="8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image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verify focus level, optimal</a:t>
            </a:r>
            <a:r>
              <a:rPr sz="2000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technique,</a:t>
            </a:r>
            <a:r>
              <a:rPr sz="2000" spc="-5" dirty="0">
                <a:latin typeface="Arial MT"/>
                <a:cs typeface="Arial MT"/>
              </a:rPr>
              <a:t> and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position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of kidneys.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6874" y="323380"/>
            <a:ext cx="854502" cy="31877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63262" y="323392"/>
            <a:ext cx="333392" cy="30734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76449" y="319747"/>
            <a:ext cx="722562" cy="32164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88340" y="1089787"/>
            <a:ext cx="5068570" cy="3295774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Clinical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Indications</a:t>
            </a:r>
            <a:endParaRPr lang="en-US" sz="3200" b="1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Tanda-tanda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infeksi</a:t>
            </a:r>
            <a:r>
              <a:rPr lang="en-ID" sz="3200" spc="-5" dirty="0">
                <a:latin typeface="Arial"/>
                <a:cs typeface="Arial"/>
              </a:rPr>
              <a:t>, trauma, dan </a:t>
            </a:r>
            <a:r>
              <a:rPr lang="en-ID" sz="3200" spc="-5" dirty="0" err="1">
                <a:latin typeface="Arial"/>
                <a:cs typeface="Arial"/>
              </a:rPr>
              <a:t>obstruksi</a:t>
            </a:r>
            <a:r>
              <a:rPr lang="en-ID" sz="3200" spc="-5" dirty="0">
                <a:latin typeface="Arial"/>
                <a:cs typeface="Arial"/>
              </a:rPr>
              <a:t> pada </a:t>
            </a:r>
            <a:r>
              <a:rPr lang="en-ID" sz="3200" spc="-5" dirty="0" err="1">
                <a:latin typeface="Arial"/>
                <a:cs typeface="Arial"/>
              </a:rPr>
              <a:t>ginjal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bagian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atas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muncul</a:t>
            </a:r>
            <a:r>
              <a:rPr lang="en-ID" sz="3200" spc="-5" dirty="0">
                <a:latin typeface="Arial"/>
                <a:cs typeface="Arial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lang="en-ID" sz="3200" spc="-5" dirty="0">
                <a:latin typeface="Arial"/>
                <a:cs typeface="Arial"/>
              </a:rPr>
              <a:t>Trauma </a:t>
            </a:r>
            <a:r>
              <a:rPr lang="en-ID" sz="3200" spc="-5" dirty="0" err="1">
                <a:latin typeface="Arial"/>
                <a:cs typeface="Arial"/>
              </a:rPr>
              <a:t>atau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obstruksi</a:t>
            </a:r>
            <a:r>
              <a:rPr lang="en-ID" sz="3200" spc="-5" dirty="0">
                <a:latin typeface="Arial"/>
                <a:cs typeface="Arial"/>
              </a:rPr>
              <a:t> ureter </a:t>
            </a:r>
            <a:r>
              <a:rPr lang="en-ID" sz="3200" spc="-5" dirty="0" err="1">
                <a:latin typeface="Arial"/>
                <a:cs typeface="Arial"/>
              </a:rPr>
              <a:t>bagian</a:t>
            </a:r>
            <a:r>
              <a:rPr lang="en-ID" sz="3200" spc="-5" dirty="0">
                <a:latin typeface="Arial"/>
                <a:cs typeface="Arial"/>
              </a:rPr>
              <a:t> </a:t>
            </a:r>
            <a:r>
              <a:rPr lang="en-ID" sz="3200" spc="-5" dirty="0" err="1">
                <a:latin typeface="Arial"/>
                <a:cs typeface="Arial"/>
              </a:rPr>
              <a:t>bawah</a:t>
            </a:r>
            <a:r>
              <a:rPr lang="en-ID" sz="3200" spc="-5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406640" y="1391411"/>
            <a:ext cx="2866422" cy="4520184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815149"/>
            <a:ext cx="7846695" cy="509460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Technical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Factors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Minimum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SID—40 inches (102 cm).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I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size—3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4</a:t>
            </a:r>
            <a:r>
              <a:rPr sz="3200" dirty="0">
                <a:latin typeface="Arial MT"/>
                <a:cs typeface="Arial MT"/>
              </a:rPr>
              <a:t>3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r>
              <a:rPr sz="3200" spc="-5" dirty="0">
                <a:latin typeface="Arial MT"/>
                <a:cs typeface="Arial MT"/>
              </a:rPr>
              <a:t> (1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7</a:t>
            </a:r>
            <a:r>
              <a:rPr sz="3200" spc="-5" dirty="0">
                <a:latin typeface="Arial MT"/>
                <a:cs typeface="Arial MT"/>
              </a:rPr>
              <a:t> inches)</a:t>
            </a:r>
            <a:r>
              <a:rPr sz="3200" dirty="0">
                <a:latin typeface="Arial MT"/>
                <a:cs typeface="Arial MT"/>
              </a:rPr>
              <a:t>,  </a:t>
            </a:r>
            <a:r>
              <a:rPr sz="3200" spc="-5" dirty="0">
                <a:latin typeface="Arial MT"/>
                <a:cs typeface="Arial MT"/>
              </a:rPr>
              <a:t>portrait</a:t>
            </a:r>
            <a:r>
              <a:rPr sz="3200" dirty="0">
                <a:latin typeface="Arial MT"/>
                <a:cs typeface="Arial MT"/>
              </a:rPr>
              <a:t>, </a:t>
            </a:r>
            <a:r>
              <a:rPr sz="3200" spc="-5" dirty="0">
                <a:latin typeface="Arial MT"/>
                <a:cs typeface="Arial MT"/>
              </a:rPr>
              <a:t>o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3</a:t>
            </a:r>
            <a:r>
              <a:rPr sz="3200" dirty="0">
                <a:latin typeface="Arial MT"/>
                <a:cs typeface="Arial MT"/>
              </a:rPr>
              <a:t>0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r>
              <a:rPr sz="3200" spc="-5" dirty="0">
                <a:latin typeface="Arial MT"/>
                <a:cs typeface="Arial MT"/>
              </a:rPr>
              <a:t> (1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inches)</a:t>
            </a:r>
            <a:r>
              <a:rPr sz="3200" dirty="0">
                <a:latin typeface="Arial MT"/>
                <a:cs typeface="Arial MT"/>
              </a:rPr>
              <a:t>,  </a:t>
            </a:r>
            <a:r>
              <a:rPr sz="3200" spc="-5" dirty="0">
                <a:latin typeface="Arial MT"/>
                <a:cs typeface="Arial MT"/>
              </a:rPr>
              <a:t>landscape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Grid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Analog—70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75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Digital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systems—80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</a:t>
            </a:r>
            <a:r>
              <a:rPr sz="3200" dirty="0">
                <a:latin typeface="Arial MT"/>
                <a:cs typeface="Arial MT"/>
              </a:rPr>
              <a:t>85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Minute</a:t>
            </a:r>
            <a:r>
              <a:rPr sz="3200" spc="-3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marker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60564"/>
            <a:ext cx="7975600" cy="392493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Shielding</a:t>
            </a:r>
            <a:endParaRPr sz="3200">
              <a:latin typeface="Arial"/>
              <a:cs typeface="Arial"/>
            </a:endParaRPr>
          </a:p>
          <a:p>
            <a:pPr marL="355600" marR="40513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Shield radiosensitive tissues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outside 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region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interest.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65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</a:pPr>
            <a:r>
              <a:rPr sz="3200" b="1" spc="-5" dirty="0">
                <a:latin typeface="Arial"/>
                <a:cs typeface="Arial"/>
              </a:rPr>
              <a:t>Patient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sz="3200">
              <a:latin typeface="Arial"/>
              <a:cs typeface="Arial"/>
            </a:endParaRPr>
          </a:p>
          <a:p>
            <a:pPr marL="121920" marR="508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latin typeface="Arial MT"/>
                <a:cs typeface="Arial MT"/>
              </a:rPr>
              <a:t>The patient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supine and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partially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rotated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toward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 right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or left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89139"/>
            <a:ext cx="8004809" cy="490029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Part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sz="3200">
              <a:latin typeface="Arial"/>
              <a:cs typeface="Arial"/>
            </a:endParaRPr>
          </a:p>
          <a:p>
            <a:pPr marL="355600" marR="156273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Rotate body 30</a:t>
            </a:r>
            <a:r>
              <a:rPr sz="3200" spc="-5" dirty="0">
                <a:latin typeface="SimSun"/>
                <a:cs typeface="SimSun"/>
              </a:rPr>
              <a:t>°</a:t>
            </a:r>
            <a:r>
              <a:rPr sz="3200" spc="-5" dirty="0">
                <a:latin typeface="Arial MT"/>
                <a:cs typeface="Arial MT"/>
              </a:rPr>
              <a:t>for both </a:t>
            </a:r>
            <a:r>
              <a:rPr sz="3200" dirty="0">
                <a:latin typeface="Arial MT"/>
                <a:cs typeface="Arial MT"/>
              </a:rPr>
              <a:t>R </a:t>
            </a:r>
            <a:r>
              <a:rPr sz="3200" spc="-5" dirty="0">
                <a:latin typeface="Arial MT"/>
                <a:cs typeface="Arial MT"/>
              </a:rPr>
              <a:t>and </a:t>
            </a:r>
            <a:r>
              <a:rPr sz="3200" dirty="0">
                <a:latin typeface="Arial MT"/>
                <a:cs typeface="Arial MT"/>
              </a:rPr>
              <a:t>L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posterior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oblique positions.</a:t>
            </a:r>
            <a:endParaRPr sz="3200">
              <a:latin typeface="Arial MT"/>
              <a:cs typeface="Arial MT"/>
            </a:endParaRPr>
          </a:p>
          <a:p>
            <a:pPr marL="355600" marR="84010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Flex elevated-side knee for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support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lower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body.</a:t>
            </a:r>
            <a:endParaRPr sz="3200">
              <a:latin typeface="Arial MT"/>
              <a:cs typeface="Arial MT"/>
            </a:endParaRPr>
          </a:p>
          <a:p>
            <a:pPr marL="355600" marR="84074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Raise arm </a:t>
            </a:r>
            <a:r>
              <a:rPr sz="3200" dirty="0">
                <a:latin typeface="Arial MT"/>
                <a:cs typeface="Arial MT"/>
              </a:rPr>
              <a:t>on </a:t>
            </a:r>
            <a:r>
              <a:rPr sz="3200" spc="-5" dirty="0">
                <a:latin typeface="Arial MT"/>
                <a:cs typeface="Arial MT"/>
              </a:rPr>
              <a:t>elevated side and place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across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upper chest.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 vertebral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column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midline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table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grid and to CR.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8072755" cy="421830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dirty="0">
                <a:latin typeface="Arial"/>
                <a:cs typeface="Arial"/>
              </a:rPr>
              <a:t>CR</a:t>
            </a:r>
            <a:endParaRPr sz="3200">
              <a:latin typeface="Arial"/>
              <a:cs typeface="Arial"/>
            </a:endParaRPr>
          </a:p>
          <a:p>
            <a:pPr marL="355600" indent="-342900" algn="just">
              <a:lnSpc>
                <a:spcPct val="100000"/>
              </a:lnSpc>
              <a:spcBef>
                <a:spcPts val="765"/>
              </a:spcBef>
              <a:buChar char="•"/>
              <a:tabLst>
                <a:tab pos="355600" algn="l"/>
              </a:tabLst>
            </a:pPr>
            <a:r>
              <a:rPr sz="3200" dirty="0">
                <a:latin typeface="Arial MT"/>
                <a:cs typeface="Arial MT"/>
              </a:rPr>
              <a:t>CR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perpendicular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IR.</a:t>
            </a:r>
            <a:endParaRPr sz="3200">
              <a:latin typeface="Arial MT"/>
              <a:cs typeface="Arial MT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765"/>
              </a:spcBef>
              <a:buChar char="•"/>
              <a:tabLst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 </a:t>
            </a:r>
            <a:r>
              <a:rPr sz="3200" dirty="0">
                <a:latin typeface="Arial MT"/>
                <a:cs typeface="Arial MT"/>
              </a:rPr>
              <a:t>CR </a:t>
            </a:r>
            <a:r>
              <a:rPr sz="3200" spc="-5" dirty="0">
                <a:latin typeface="Arial MT"/>
                <a:cs typeface="Arial MT"/>
              </a:rPr>
              <a:t>and </a:t>
            </a:r>
            <a:r>
              <a:rPr sz="3200" dirty="0">
                <a:latin typeface="Arial MT"/>
                <a:cs typeface="Arial MT"/>
              </a:rPr>
              <a:t>IR </a:t>
            </a:r>
            <a:r>
              <a:rPr sz="3200" spc="-5" dirty="0">
                <a:latin typeface="Arial MT"/>
                <a:cs typeface="Arial MT"/>
              </a:rPr>
              <a:t>to level of iliac crest and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150" dirty="0">
                <a:latin typeface="Arial MT"/>
                <a:cs typeface="Arial MT"/>
              </a:rPr>
              <a:t>vertebral </a:t>
            </a:r>
            <a:r>
              <a:rPr sz="3200" spc="145" dirty="0">
                <a:latin typeface="Arial MT"/>
                <a:cs typeface="Arial MT"/>
              </a:rPr>
              <a:t>column/ </a:t>
            </a:r>
            <a:r>
              <a:rPr sz="3200" spc="160" dirty="0">
                <a:latin typeface="Arial MT"/>
                <a:cs typeface="Arial MT"/>
              </a:rPr>
              <a:t>Perpendicular </a:t>
            </a:r>
            <a:r>
              <a:rPr sz="3200" spc="85" dirty="0">
                <a:latin typeface="Arial MT"/>
                <a:cs typeface="Arial MT"/>
              </a:rPr>
              <a:t>to </a:t>
            </a:r>
            <a:r>
              <a:rPr sz="3200" spc="114" dirty="0">
                <a:latin typeface="Arial MT"/>
                <a:cs typeface="Arial MT"/>
              </a:rPr>
              <a:t>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135" dirty="0">
                <a:latin typeface="Arial MT"/>
                <a:cs typeface="Arial MT"/>
              </a:rPr>
              <a:t>center </a:t>
            </a:r>
            <a:r>
              <a:rPr sz="3200" spc="80" dirty="0">
                <a:latin typeface="Arial MT"/>
                <a:cs typeface="Arial MT"/>
              </a:rPr>
              <a:t>of </a:t>
            </a:r>
            <a:r>
              <a:rPr sz="3200" spc="110" dirty="0">
                <a:latin typeface="Arial MT"/>
                <a:cs typeface="Arial MT"/>
              </a:rPr>
              <a:t>the </a:t>
            </a:r>
            <a:r>
              <a:rPr sz="3200" spc="85" dirty="0">
                <a:latin typeface="Arial MT"/>
                <a:cs typeface="Arial MT"/>
              </a:rPr>
              <a:t>IR at </a:t>
            </a:r>
            <a:r>
              <a:rPr sz="3200" spc="114" dirty="0">
                <a:latin typeface="Arial MT"/>
                <a:cs typeface="Arial MT"/>
              </a:rPr>
              <a:t>the </a:t>
            </a:r>
            <a:r>
              <a:rPr sz="3200" spc="135" dirty="0">
                <a:latin typeface="Arial MT"/>
                <a:cs typeface="Arial MT"/>
              </a:rPr>
              <a:t>level </a:t>
            </a:r>
            <a:r>
              <a:rPr sz="3200" spc="85" dirty="0">
                <a:latin typeface="Arial MT"/>
                <a:cs typeface="Arial MT"/>
              </a:rPr>
              <a:t>of </a:t>
            </a:r>
            <a:r>
              <a:rPr sz="3200" spc="114" dirty="0">
                <a:latin typeface="Arial MT"/>
                <a:cs typeface="Arial MT"/>
              </a:rPr>
              <a:t>the </a:t>
            </a:r>
            <a:r>
              <a:rPr sz="3200" spc="135" dirty="0">
                <a:latin typeface="Arial MT"/>
                <a:cs typeface="Arial MT"/>
              </a:rPr>
              <a:t>iliac </a:t>
            </a:r>
            <a:r>
              <a:rPr sz="3200" spc="140" dirty="0">
                <a:latin typeface="Arial MT"/>
                <a:cs typeface="Arial MT"/>
              </a:rPr>
              <a:t> </a:t>
            </a:r>
            <a:r>
              <a:rPr sz="3200" spc="25" dirty="0">
                <a:latin typeface="Arial MT"/>
                <a:cs typeface="Arial MT"/>
              </a:rPr>
              <a:t>crests, entering </a:t>
            </a:r>
            <a:r>
              <a:rPr sz="3200" spc="30" dirty="0">
                <a:latin typeface="Arial MT"/>
                <a:cs typeface="Arial MT"/>
              </a:rPr>
              <a:t>approximately </a:t>
            </a:r>
            <a:r>
              <a:rPr sz="3200" dirty="0">
                <a:latin typeface="Arial MT"/>
                <a:cs typeface="Arial MT"/>
              </a:rPr>
              <a:t>2 </a:t>
            </a:r>
            <a:r>
              <a:rPr sz="3200" spc="25" dirty="0">
                <a:latin typeface="Arial MT"/>
                <a:cs typeface="Arial MT"/>
              </a:rPr>
              <a:t>inches </a:t>
            </a:r>
            <a:r>
              <a:rPr sz="3200" spc="15" dirty="0">
                <a:latin typeface="Arial MT"/>
                <a:cs typeface="Arial MT"/>
              </a:rPr>
              <a:t>(5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45" dirty="0">
                <a:latin typeface="Arial MT"/>
                <a:cs typeface="Arial MT"/>
              </a:rPr>
              <a:t>cm) </a:t>
            </a:r>
            <a:r>
              <a:rPr sz="3200" spc="55" dirty="0">
                <a:latin typeface="Arial MT"/>
                <a:cs typeface="Arial MT"/>
              </a:rPr>
              <a:t>lateral </a:t>
            </a:r>
            <a:r>
              <a:rPr sz="3200" spc="35" dirty="0">
                <a:latin typeface="Arial MT"/>
                <a:cs typeface="Arial MT"/>
              </a:rPr>
              <a:t>to </a:t>
            </a:r>
            <a:r>
              <a:rPr sz="3200" spc="45" dirty="0">
                <a:latin typeface="Arial MT"/>
                <a:cs typeface="Arial MT"/>
              </a:rPr>
              <a:t>the </a:t>
            </a:r>
            <a:r>
              <a:rPr sz="3200" spc="60" dirty="0">
                <a:latin typeface="Arial MT"/>
                <a:cs typeface="Arial MT"/>
              </a:rPr>
              <a:t>midline </a:t>
            </a:r>
            <a:r>
              <a:rPr sz="3200" spc="35" dirty="0">
                <a:latin typeface="Arial MT"/>
                <a:cs typeface="Arial MT"/>
              </a:rPr>
              <a:t>on </a:t>
            </a:r>
            <a:r>
              <a:rPr sz="3200" spc="45" dirty="0">
                <a:latin typeface="Arial MT"/>
                <a:cs typeface="Arial MT"/>
              </a:rPr>
              <a:t>the </a:t>
            </a:r>
            <a:r>
              <a:rPr sz="3200" spc="60" dirty="0">
                <a:latin typeface="Arial MT"/>
                <a:cs typeface="Arial MT"/>
              </a:rPr>
              <a:t>elevated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9160" y="536258"/>
            <a:ext cx="52654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Recommended</a:t>
            </a:r>
            <a:r>
              <a:rPr spc="-30" dirty="0"/>
              <a:t> </a:t>
            </a:r>
            <a:r>
              <a:rPr spc="-5" dirty="0"/>
              <a:t>Collimation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762442"/>
            <a:ext cx="7598409" cy="217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Collimate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all four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sides to anatomy 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</a:t>
            </a:r>
            <a:endParaRPr sz="320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  <a:spcBef>
                <a:spcPts val="765"/>
              </a:spcBef>
            </a:pPr>
            <a:r>
              <a:rPr sz="3200" b="1" spc="-5" dirty="0">
                <a:latin typeface="Arial"/>
                <a:cs typeface="Arial"/>
              </a:rPr>
              <a:t>Respiration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Suspend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respiration after expiration and expose.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9160" y="4561522"/>
            <a:ext cx="796417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85" dirty="0">
                <a:latin typeface="Arial"/>
                <a:cs typeface="Arial"/>
              </a:rPr>
              <a:t>NOTE </a:t>
            </a:r>
            <a:r>
              <a:rPr sz="2000" b="1" dirty="0">
                <a:latin typeface="Arial"/>
                <a:cs typeface="Arial"/>
              </a:rPr>
              <a:t>: </a:t>
            </a:r>
            <a:r>
              <a:rPr sz="2000" spc="85" dirty="0">
                <a:latin typeface="Arial MT"/>
                <a:cs typeface="Arial MT"/>
              </a:rPr>
              <a:t>Some </a:t>
            </a:r>
            <a:r>
              <a:rPr sz="2000" spc="100" dirty="0">
                <a:latin typeface="Arial MT"/>
                <a:cs typeface="Arial MT"/>
              </a:rPr>
              <a:t>department routines include </a:t>
            </a:r>
            <a:r>
              <a:rPr sz="2000" dirty="0">
                <a:latin typeface="Arial MT"/>
                <a:cs typeface="Arial MT"/>
              </a:rPr>
              <a:t>a </a:t>
            </a:r>
            <a:r>
              <a:rPr sz="2000" spc="100" dirty="0">
                <a:latin typeface="Arial MT"/>
                <a:cs typeface="Arial MT"/>
              </a:rPr>
              <a:t>smaller </a:t>
            </a:r>
            <a:r>
              <a:rPr sz="2000" spc="60" dirty="0">
                <a:latin typeface="Arial MT"/>
                <a:cs typeface="Arial MT"/>
              </a:rPr>
              <a:t>IR </a:t>
            </a:r>
            <a:r>
              <a:rPr sz="2000" spc="100" dirty="0">
                <a:latin typeface="Arial MT"/>
                <a:cs typeface="Arial MT"/>
              </a:rPr>
              <a:t>placed </a:t>
            </a:r>
            <a:r>
              <a:rPr sz="2000" spc="105" dirty="0">
                <a:latin typeface="Arial MT"/>
                <a:cs typeface="Arial MT"/>
              </a:rPr>
              <a:t> </a:t>
            </a:r>
            <a:r>
              <a:rPr sz="2000" spc="20" dirty="0">
                <a:latin typeface="Arial MT"/>
                <a:cs typeface="Arial MT"/>
              </a:rPr>
              <a:t>landscape </a:t>
            </a:r>
            <a:r>
              <a:rPr sz="2000" spc="10" dirty="0">
                <a:latin typeface="Arial MT"/>
                <a:cs typeface="Arial MT"/>
              </a:rPr>
              <a:t>to </a:t>
            </a:r>
            <a:r>
              <a:rPr sz="2000" spc="20" dirty="0">
                <a:latin typeface="Arial MT"/>
                <a:cs typeface="Arial MT"/>
              </a:rPr>
              <a:t>include </a:t>
            </a:r>
            <a:r>
              <a:rPr sz="2000" spc="15" dirty="0">
                <a:latin typeface="Arial MT"/>
                <a:cs typeface="Arial MT"/>
              </a:rPr>
              <a:t>the </a:t>
            </a:r>
            <a:r>
              <a:rPr sz="2000" spc="20" dirty="0">
                <a:latin typeface="Arial MT"/>
                <a:cs typeface="Arial MT"/>
              </a:rPr>
              <a:t>kidneys </a:t>
            </a:r>
            <a:r>
              <a:rPr sz="2000" spc="15" dirty="0">
                <a:latin typeface="Arial MT"/>
                <a:cs typeface="Arial MT"/>
              </a:rPr>
              <a:t>and </a:t>
            </a:r>
            <a:r>
              <a:rPr sz="2000" spc="25" dirty="0">
                <a:latin typeface="Arial MT"/>
                <a:cs typeface="Arial MT"/>
              </a:rPr>
              <a:t>proximal ureters, </a:t>
            </a:r>
            <a:r>
              <a:rPr sz="2000" spc="20" dirty="0">
                <a:latin typeface="Arial MT"/>
                <a:cs typeface="Arial MT"/>
              </a:rPr>
              <a:t>thus </a:t>
            </a:r>
            <a:r>
              <a:rPr sz="2000" spc="25" dirty="0">
                <a:latin typeface="Arial MT"/>
                <a:cs typeface="Arial MT"/>
              </a:rPr>
              <a:t>allowing </a:t>
            </a:r>
            <a:r>
              <a:rPr sz="2000" spc="30" dirty="0">
                <a:latin typeface="Arial MT"/>
                <a:cs typeface="Arial MT"/>
              </a:rPr>
              <a:t> </a:t>
            </a:r>
            <a:r>
              <a:rPr sz="2000" spc="45" dirty="0">
                <a:latin typeface="Arial MT"/>
                <a:cs typeface="Arial MT"/>
              </a:rPr>
              <a:t>gonadal shielding </a:t>
            </a:r>
            <a:r>
              <a:rPr sz="2000" spc="35" dirty="0">
                <a:latin typeface="Arial MT"/>
                <a:cs typeface="Arial MT"/>
              </a:rPr>
              <a:t>for </a:t>
            </a:r>
            <a:r>
              <a:rPr sz="2000" spc="45" dirty="0">
                <a:latin typeface="Arial MT"/>
                <a:cs typeface="Arial MT"/>
              </a:rPr>
              <a:t>males </a:t>
            </a:r>
            <a:r>
              <a:rPr sz="2000" spc="35" dirty="0">
                <a:latin typeface="Arial MT"/>
                <a:cs typeface="Arial MT"/>
              </a:rPr>
              <a:t>and </a:t>
            </a:r>
            <a:r>
              <a:rPr sz="2000" spc="50" dirty="0">
                <a:latin typeface="Arial MT"/>
                <a:cs typeface="Arial MT"/>
              </a:rPr>
              <a:t>females. Centering </a:t>
            </a:r>
            <a:r>
              <a:rPr sz="2000" spc="40" dirty="0">
                <a:latin typeface="Arial MT"/>
                <a:cs typeface="Arial MT"/>
              </a:rPr>
              <a:t>then </a:t>
            </a:r>
            <a:r>
              <a:rPr sz="2000" spc="45" dirty="0">
                <a:latin typeface="Arial MT"/>
                <a:cs typeface="Arial MT"/>
              </a:rPr>
              <a:t>would </a:t>
            </a:r>
            <a:r>
              <a:rPr sz="2000" spc="30" dirty="0">
                <a:latin typeface="Arial MT"/>
                <a:cs typeface="Arial MT"/>
              </a:rPr>
              <a:t>be </a:t>
            </a:r>
            <a:r>
              <a:rPr sz="2000" spc="3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midway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between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the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xiphoid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process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and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iliac crests.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6569" y="330238"/>
            <a:ext cx="575684" cy="3111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14913" y="323380"/>
            <a:ext cx="567532" cy="31877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027161" y="317500"/>
            <a:ext cx="1906905" cy="367030"/>
            <a:chOff x="2027161" y="317500"/>
            <a:chExt cx="1906905" cy="36703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7161" y="317500"/>
              <a:ext cx="1556050" cy="36702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09587" y="332066"/>
              <a:ext cx="324224" cy="298449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82148" y="311048"/>
            <a:ext cx="1100776" cy="35433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301843" y="311048"/>
            <a:ext cx="1244511" cy="35433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88340" y="1104137"/>
            <a:ext cx="5226050" cy="3751027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b="1" spc="-5" dirty="0">
                <a:latin typeface="Arial"/>
                <a:cs typeface="Arial"/>
              </a:rPr>
              <a:t>Clinical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Indications</a:t>
            </a:r>
            <a:endParaRPr lang="en-US" sz="2800" b="1" spc="-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n-ID" sz="2800" b="1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Posisi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ini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dapat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menunjukkan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pembesaran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prostat</a:t>
            </a:r>
            <a:r>
              <a:rPr lang="en-ID" sz="2800" spc="-5" dirty="0">
                <a:latin typeface="Arial"/>
                <a:cs typeface="Arial"/>
              </a:rPr>
              <a:t> (</a:t>
            </a:r>
            <a:r>
              <a:rPr lang="en-ID" sz="2800" spc="-5" dirty="0" err="1">
                <a:latin typeface="Arial"/>
                <a:cs typeface="Arial"/>
              </a:rPr>
              <a:t>kemungkinan</a:t>
            </a:r>
            <a:r>
              <a:rPr lang="en-ID" sz="2800" spc="-5" dirty="0">
                <a:latin typeface="Arial"/>
                <a:cs typeface="Arial"/>
              </a:rPr>
              <a:t> BPH) </a:t>
            </a:r>
            <a:r>
              <a:rPr lang="en-ID" sz="2800" spc="-5" dirty="0" err="1">
                <a:latin typeface="Arial"/>
                <a:cs typeface="Arial"/>
              </a:rPr>
              <a:t>atau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prolaps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kandung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kemih</a:t>
            </a:r>
            <a:r>
              <a:rPr lang="en-ID" sz="2800" spc="-5" dirty="0">
                <a:latin typeface="Arial"/>
                <a:cs typeface="Arial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lang="en-ID" sz="2800" spc="-5" dirty="0" err="1">
                <a:latin typeface="Arial"/>
                <a:cs typeface="Arial"/>
              </a:rPr>
              <a:t>Posisi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tegak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menunjukkan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nefroptosis</a:t>
            </a:r>
            <a:r>
              <a:rPr lang="en-ID" sz="2800" spc="-5" dirty="0">
                <a:latin typeface="Arial"/>
                <a:cs typeface="Arial"/>
              </a:rPr>
              <a:t> (</a:t>
            </a:r>
            <a:r>
              <a:rPr lang="en-ID" sz="2800" spc="-5" dirty="0" err="1">
                <a:latin typeface="Arial"/>
                <a:cs typeface="Arial"/>
              </a:rPr>
              <a:t>perubahan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posisi</a:t>
            </a:r>
            <a:r>
              <a:rPr lang="en-ID" sz="2800" spc="-5" dirty="0">
                <a:latin typeface="Arial"/>
                <a:cs typeface="Arial"/>
              </a:rPr>
              <a:t> </a:t>
            </a:r>
            <a:r>
              <a:rPr lang="en-ID" sz="2800" spc="-5" dirty="0" err="1">
                <a:latin typeface="Arial"/>
                <a:cs typeface="Arial"/>
              </a:rPr>
              <a:t>ginjal</a:t>
            </a:r>
            <a:r>
              <a:rPr lang="en-ID" sz="2800" spc="-5" dirty="0">
                <a:latin typeface="Arial"/>
                <a:cs typeface="Arial"/>
              </a:rPr>
              <a:t> yang </a:t>
            </a:r>
            <a:r>
              <a:rPr lang="en-ID" sz="2800" spc="-5" dirty="0" err="1">
                <a:latin typeface="Arial"/>
                <a:cs typeface="Arial"/>
              </a:rPr>
              <a:t>tidak</a:t>
            </a:r>
            <a:r>
              <a:rPr lang="en-ID" sz="2800" spc="-5" dirty="0">
                <a:latin typeface="Arial"/>
                <a:cs typeface="Arial"/>
              </a:rPr>
              <a:t> normal).</a:t>
            </a:r>
            <a:endParaRPr sz="2800" dirty="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586471" y="1365503"/>
            <a:ext cx="2836164" cy="476250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815149"/>
            <a:ext cx="7529830" cy="460692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Technical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Factors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Minimum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SID—40 inches (102 cm).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I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size—3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4</a:t>
            </a:r>
            <a:r>
              <a:rPr sz="3200" dirty="0">
                <a:latin typeface="Arial MT"/>
                <a:cs typeface="Arial MT"/>
              </a:rPr>
              <a:t>3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r>
              <a:rPr sz="3200" spc="-5" dirty="0">
                <a:latin typeface="Arial MT"/>
                <a:cs typeface="Arial MT"/>
              </a:rPr>
              <a:t> (1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7</a:t>
            </a:r>
            <a:r>
              <a:rPr sz="3200" spc="-5" dirty="0">
                <a:latin typeface="Arial MT"/>
                <a:cs typeface="Arial MT"/>
              </a:rPr>
              <a:t> inches)</a:t>
            </a:r>
            <a:r>
              <a:rPr sz="3200" dirty="0">
                <a:latin typeface="Arial MT"/>
                <a:cs typeface="Arial MT"/>
              </a:rPr>
              <a:t>,  </a:t>
            </a:r>
            <a:r>
              <a:rPr sz="3200" spc="-5" dirty="0">
                <a:latin typeface="Arial MT"/>
                <a:cs typeface="Arial MT"/>
              </a:rPr>
              <a:t>portrait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Grid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Analog—70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75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Digital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systems—80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</a:t>
            </a:r>
            <a:r>
              <a:rPr sz="3200" dirty="0">
                <a:latin typeface="Arial MT"/>
                <a:cs typeface="Arial MT"/>
              </a:rPr>
              <a:t>85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Erect and/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postvoid markers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60564"/>
            <a:ext cx="7953375" cy="392493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Shielding</a:t>
            </a:r>
            <a:endParaRPr sz="3200">
              <a:latin typeface="Arial"/>
              <a:cs typeface="Arial"/>
            </a:endParaRPr>
          </a:p>
          <a:p>
            <a:pPr marL="355600" marR="38163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Shield radiosensitive tissues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outside 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region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interest.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65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</a:pPr>
            <a:r>
              <a:rPr sz="3200" b="1" spc="-5" dirty="0">
                <a:latin typeface="Arial"/>
                <a:cs typeface="Arial"/>
              </a:rPr>
              <a:t>Patient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sz="3200">
              <a:latin typeface="Arial"/>
              <a:cs typeface="Arial"/>
            </a:endParaRPr>
          </a:p>
          <a:p>
            <a:pPr marL="121920" marR="508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latin typeface="Arial MT"/>
                <a:cs typeface="Arial MT"/>
              </a:rPr>
              <a:t>Patient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erect,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with back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against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table,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 prone position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7893684" cy="441261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Part</a:t>
            </a:r>
            <a:r>
              <a:rPr sz="3200" b="1" spc="-3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sz="3200">
              <a:latin typeface="Arial"/>
              <a:cs typeface="Arial"/>
            </a:endParaRPr>
          </a:p>
          <a:p>
            <a:pPr marL="355600" marR="208915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Align midsagittal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plane to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center of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table,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grid, or IR,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with </a:t>
            </a:r>
            <a:r>
              <a:rPr sz="3200" dirty="0">
                <a:latin typeface="Arial MT"/>
                <a:cs typeface="Arial MT"/>
              </a:rPr>
              <a:t>no</a:t>
            </a:r>
            <a:r>
              <a:rPr sz="3200" spc="-5" dirty="0">
                <a:latin typeface="Arial MT"/>
                <a:cs typeface="Arial MT"/>
              </a:rPr>
              <a:t> rotation.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Position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arms away from the body.</a:t>
            </a:r>
            <a:endParaRPr sz="3200">
              <a:latin typeface="Arial MT"/>
              <a:cs typeface="Arial MT"/>
            </a:endParaRPr>
          </a:p>
          <a:p>
            <a:pPr marL="355600" marR="127254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Ensure that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 symphysis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pubis is </a:t>
            </a:r>
            <a:r>
              <a:rPr sz="3200" spc="-869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included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bottom of the IR.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 low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enough to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include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 prostate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area, especially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older men.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7734300" cy="324294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dirty="0">
                <a:latin typeface="Arial"/>
                <a:cs typeface="Arial"/>
              </a:rPr>
              <a:t>CR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Direct </a:t>
            </a:r>
            <a:r>
              <a:rPr sz="3200" dirty="0">
                <a:latin typeface="Arial MT"/>
                <a:cs typeface="Arial MT"/>
              </a:rPr>
              <a:t>CR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endicular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IR.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level of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iliac crest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and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midsagittal plane or,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for larger patients,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1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inch (2.5 cm) lower to ensure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that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the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bladder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area is included.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90184" y="677227"/>
            <a:ext cx="52654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Recommended</a:t>
            </a:r>
            <a:r>
              <a:rPr spc="-30" dirty="0"/>
              <a:t> </a:t>
            </a:r>
            <a:r>
              <a:rPr spc="-5" dirty="0"/>
              <a:t>Collimation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762442"/>
            <a:ext cx="7598409" cy="217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Collimate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all four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sides to anatomy 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</a:t>
            </a:r>
            <a:endParaRPr sz="320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  <a:spcBef>
                <a:spcPts val="765"/>
              </a:spcBef>
            </a:pPr>
            <a:r>
              <a:rPr sz="3200" b="1" spc="-5" dirty="0">
                <a:latin typeface="Arial"/>
                <a:cs typeface="Arial"/>
              </a:rPr>
              <a:t>Respiration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Suspend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respiration after expiration and expose.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9160" y="4561522"/>
            <a:ext cx="796417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45" dirty="0">
                <a:latin typeface="Arial"/>
                <a:cs typeface="Arial"/>
              </a:rPr>
              <a:t>NOTE </a:t>
            </a:r>
            <a:r>
              <a:rPr sz="2000" b="1" dirty="0">
                <a:latin typeface="Arial"/>
                <a:cs typeface="Arial"/>
              </a:rPr>
              <a:t>: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spc="55" dirty="0">
                <a:latin typeface="Arial MT"/>
                <a:cs typeface="Arial MT"/>
              </a:rPr>
              <a:t>Alternative </a:t>
            </a:r>
            <a:r>
              <a:rPr sz="2000" spc="35" dirty="0">
                <a:latin typeface="Arial MT"/>
                <a:cs typeface="Arial MT"/>
              </a:rPr>
              <a:t>PA </a:t>
            </a:r>
            <a:r>
              <a:rPr sz="2000" spc="30" dirty="0">
                <a:latin typeface="Arial MT"/>
                <a:cs typeface="Arial MT"/>
              </a:rPr>
              <a:t>or </a:t>
            </a:r>
            <a:r>
              <a:rPr sz="2000" spc="35" dirty="0">
                <a:latin typeface="Arial MT"/>
                <a:cs typeface="Arial MT"/>
              </a:rPr>
              <a:t>AP </a:t>
            </a:r>
            <a:r>
              <a:rPr sz="2000" spc="55" dirty="0">
                <a:latin typeface="Arial MT"/>
                <a:cs typeface="Arial MT"/>
              </a:rPr>
              <a:t>recumbent: </a:t>
            </a:r>
            <a:r>
              <a:rPr sz="2000" spc="45" dirty="0">
                <a:latin typeface="Arial MT"/>
                <a:cs typeface="Arial MT"/>
              </a:rPr>
              <a:t>This </a:t>
            </a:r>
            <a:r>
              <a:rPr sz="2000" spc="50" dirty="0">
                <a:latin typeface="Arial MT"/>
                <a:cs typeface="Arial MT"/>
              </a:rPr>
              <a:t>image </a:t>
            </a:r>
            <a:r>
              <a:rPr sz="2000" spc="45" dirty="0">
                <a:latin typeface="Arial MT"/>
                <a:cs typeface="Arial MT"/>
              </a:rPr>
              <a:t>also </a:t>
            </a:r>
            <a:r>
              <a:rPr sz="2000" spc="40" dirty="0">
                <a:latin typeface="Arial MT"/>
                <a:cs typeface="Arial MT"/>
              </a:rPr>
              <a:t>may </a:t>
            </a:r>
            <a:r>
              <a:rPr sz="2000" spc="30" dirty="0">
                <a:latin typeface="Arial MT"/>
                <a:cs typeface="Arial MT"/>
              </a:rPr>
              <a:t>be </a:t>
            </a:r>
            <a:r>
              <a:rPr sz="2000" spc="35" dirty="0">
                <a:latin typeface="Arial MT"/>
                <a:cs typeface="Arial MT"/>
              </a:rPr>
              <a:t> </a:t>
            </a:r>
            <a:r>
              <a:rPr sz="2000" spc="95" dirty="0">
                <a:latin typeface="Arial MT"/>
                <a:cs typeface="Arial MT"/>
              </a:rPr>
              <a:t>taken </a:t>
            </a:r>
            <a:r>
              <a:rPr sz="2000" spc="60" dirty="0">
                <a:latin typeface="Arial MT"/>
                <a:cs typeface="Arial MT"/>
              </a:rPr>
              <a:t>as </a:t>
            </a:r>
            <a:r>
              <a:rPr sz="2000" dirty="0">
                <a:latin typeface="Arial MT"/>
                <a:cs typeface="Arial MT"/>
              </a:rPr>
              <a:t>a </a:t>
            </a:r>
            <a:r>
              <a:rPr sz="2000" spc="60" dirty="0">
                <a:latin typeface="Arial MT"/>
                <a:cs typeface="Arial MT"/>
              </a:rPr>
              <a:t>PA </a:t>
            </a:r>
            <a:r>
              <a:rPr sz="2000" spc="55" dirty="0">
                <a:latin typeface="Arial MT"/>
                <a:cs typeface="Arial MT"/>
              </a:rPr>
              <a:t>or </a:t>
            </a:r>
            <a:r>
              <a:rPr sz="2000" spc="60" dirty="0">
                <a:latin typeface="Arial MT"/>
                <a:cs typeface="Arial MT"/>
              </a:rPr>
              <a:t>AP </a:t>
            </a:r>
            <a:r>
              <a:rPr sz="2000" spc="105" dirty="0">
                <a:latin typeface="Arial MT"/>
                <a:cs typeface="Arial MT"/>
              </a:rPr>
              <a:t>projection </a:t>
            </a:r>
            <a:r>
              <a:rPr sz="2000" spc="60" dirty="0">
                <a:latin typeface="Arial MT"/>
                <a:cs typeface="Arial MT"/>
              </a:rPr>
              <a:t>in </a:t>
            </a:r>
            <a:r>
              <a:rPr sz="2000" spc="80" dirty="0">
                <a:latin typeface="Arial MT"/>
                <a:cs typeface="Arial MT"/>
              </a:rPr>
              <a:t>the </a:t>
            </a:r>
            <a:r>
              <a:rPr sz="2000" spc="110" dirty="0">
                <a:latin typeface="Arial MT"/>
                <a:cs typeface="Arial MT"/>
              </a:rPr>
              <a:t>recumbent position, </a:t>
            </a:r>
            <a:r>
              <a:rPr sz="2000" spc="95" dirty="0">
                <a:latin typeface="Arial MT"/>
                <a:cs typeface="Arial MT"/>
              </a:rPr>
              <a:t>with </a:t>
            </a:r>
            <a:r>
              <a:rPr sz="2000" spc="10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centering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similar to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that described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earlier.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0465" y="319277"/>
            <a:ext cx="1609848" cy="32211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07748" y="323380"/>
            <a:ext cx="567532" cy="31877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119996" y="317500"/>
            <a:ext cx="1906905" cy="367030"/>
            <a:chOff x="3119996" y="317500"/>
            <a:chExt cx="1906905" cy="36703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19996" y="317500"/>
              <a:ext cx="1556050" cy="36702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02422" y="332066"/>
              <a:ext cx="324224" cy="298449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74983" y="311048"/>
            <a:ext cx="680065" cy="35433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29061" y="323380"/>
            <a:ext cx="2105263" cy="31877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280400" y="335305"/>
            <a:ext cx="930530" cy="294639"/>
          </a:xfrm>
          <a:prstGeom prst="rect">
            <a:avLst/>
          </a:prstGeom>
        </p:spPr>
      </p:pic>
      <p:grpSp>
        <p:nvGrpSpPr>
          <p:cNvPr id="10" name="object 10"/>
          <p:cNvGrpSpPr/>
          <p:nvPr/>
        </p:nvGrpSpPr>
        <p:grpSpPr>
          <a:xfrm>
            <a:off x="9265418" y="311048"/>
            <a:ext cx="2081530" cy="354330"/>
            <a:chOff x="9265418" y="311048"/>
            <a:chExt cx="2081530" cy="354330"/>
          </a:xfrm>
        </p:grpSpPr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65418" y="319278"/>
              <a:ext cx="1583495" cy="32287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875257" y="311048"/>
              <a:ext cx="471697" cy="35433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688340" y="1104137"/>
            <a:ext cx="5188585" cy="4587153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b="1" spc="-5" dirty="0">
                <a:latin typeface="Arial"/>
                <a:cs typeface="Arial"/>
              </a:rPr>
              <a:t>Clinical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Indications</a:t>
            </a:r>
            <a:endParaRPr sz="2800" dirty="0">
              <a:latin typeface="Arial"/>
              <a:cs typeface="Arial"/>
            </a:endParaRPr>
          </a:p>
          <a:p>
            <a:pPr marL="12700" marR="211454">
              <a:lnSpc>
                <a:spcPct val="100000"/>
              </a:lnSpc>
              <a:spcBef>
                <a:spcPts val="670"/>
              </a:spcBef>
            </a:pPr>
            <a:r>
              <a:rPr lang="en-US" sz="2800" b="1" spc="-5" dirty="0">
                <a:latin typeface="Arial"/>
                <a:cs typeface="Arial"/>
              </a:rPr>
              <a:t> </a:t>
            </a:r>
            <a:r>
              <a:rPr lang="en-US" sz="2800" spc="-5" dirty="0" err="1">
                <a:latin typeface="Arial"/>
                <a:cs typeface="Arial"/>
              </a:rPr>
              <a:t>Pielonefritis</a:t>
            </a:r>
            <a:r>
              <a:rPr lang="en-US" sz="2800" spc="-5" dirty="0">
                <a:latin typeface="Arial"/>
                <a:cs typeface="Arial"/>
              </a:rPr>
              <a:t> dan </a:t>
            </a:r>
            <a:r>
              <a:rPr lang="en-US" sz="2800" spc="-5" dirty="0" err="1">
                <a:latin typeface="Arial"/>
                <a:cs typeface="Arial"/>
              </a:rPr>
              <a:t>kondisi</a:t>
            </a:r>
            <a:r>
              <a:rPr lang="en-US" sz="2800" spc="-5" dirty="0">
                <a:latin typeface="Arial"/>
                <a:cs typeface="Arial"/>
              </a:rPr>
              <a:t> lain yang </a:t>
            </a:r>
            <a:r>
              <a:rPr lang="en-US" sz="2800" spc="-5" dirty="0" err="1">
                <a:latin typeface="Arial"/>
                <a:cs typeface="Arial"/>
              </a:rPr>
              <a:t>melibatkan</a:t>
            </a:r>
            <a:r>
              <a:rPr lang="en-US" sz="2800" spc="-5" dirty="0">
                <a:latin typeface="Arial"/>
                <a:cs typeface="Arial"/>
              </a:rPr>
              <a:t> </a:t>
            </a:r>
            <a:r>
              <a:rPr lang="en-US" sz="2800" spc="-5" dirty="0" err="1">
                <a:latin typeface="Arial"/>
                <a:cs typeface="Arial"/>
              </a:rPr>
              <a:t>sistem</a:t>
            </a:r>
            <a:r>
              <a:rPr lang="en-US" sz="2800" spc="-5" dirty="0">
                <a:latin typeface="Arial"/>
                <a:cs typeface="Arial"/>
              </a:rPr>
              <a:t> urinary </a:t>
            </a:r>
            <a:r>
              <a:rPr lang="en-US" sz="2800" spc="-5" dirty="0" err="1">
                <a:latin typeface="Arial"/>
                <a:cs typeface="Arial"/>
              </a:rPr>
              <a:t>terutama</a:t>
            </a:r>
            <a:r>
              <a:rPr lang="en-US" sz="2800" spc="-5" dirty="0">
                <a:latin typeface="Arial"/>
                <a:cs typeface="Arial"/>
              </a:rPr>
              <a:t> </a:t>
            </a:r>
            <a:r>
              <a:rPr lang="en-US" sz="2800" spc="-5" dirty="0" err="1">
                <a:latin typeface="Arial"/>
                <a:cs typeface="Arial"/>
              </a:rPr>
              <a:t>ginjal</a:t>
            </a:r>
            <a:endParaRPr lang="en-US" sz="2800" spc="-5" dirty="0">
              <a:latin typeface="Arial"/>
              <a:cs typeface="Arial"/>
            </a:endParaRPr>
          </a:p>
          <a:p>
            <a:pPr marL="12700" marR="211454">
              <a:lnSpc>
                <a:spcPct val="100000"/>
              </a:lnSpc>
              <a:spcBef>
                <a:spcPts val="670"/>
              </a:spcBef>
            </a:pPr>
            <a:r>
              <a:rPr sz="2800" b="1" spc="-5" dirty="0">
                <a:latin typeface="Arial"/>
                <a:cs typeface="Arial"/>
              </a:rPr>
              <a:t>Warning</a:t>
            </a:r>
            <a:r>
              <a:rPr sz="2800" spc="-5" dirty="0">
                <a:latin typeface="Arial MT"/>
                <a:cs typeface="Arial MT"/>
              </a:rPr>
              <a:t>:</a:t>
            </a:r>
            <a:r>
              <a:rPr lang="en-US" sz="2800" spc="-5" dirty="0">
                <a:latin typeface="Arial MT"/>
                <a:cs typeface="Arial MT"/>
              </a:rPr>
              <a:t>  </a:t>
            </a:r>
            <a:r>
              <a:rPr lang="en-US" sz="2800" spc="-5" dirty="0" err="1">
                <a:latin typeface="Arial MT"/>
                <a:cs typeface="Arial MT"/>
              </a:rPr>
              <a:t>Kompresi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tidak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boleh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digunakan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untuk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pasien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dengan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riwayat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massa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perut</a:t>
            </a:r>
            <a:r>
              <a:rPr lang="en-US" sz="2800" spc="-5" dirty="0">
                <a:latin typeface="Arial MT"/>
                <a:cs typeface="Arial MT"/>
              </a:rPr>
              <a:t>, </a:t>
            </a:r>
            <a:r>
              <a:rPr lang="en-US" sz="2800" spc="-5" dirty="0" err="1">
                <a:latin typeface="Arial MT"/>
                <a:cs typeface="Arial MT"/>
              </a:rPr>
              <a:t>penghalang</a:t>
            </a:r>
            <a:r>
              <a:rPr lang="en-US" sz="2800" spc="-5" dirty="0">
                <a:latin typeface="Arial MT"/>
                <a:cs typeface="Arial MT"/>
              </a:rPr>
              <a:t> (</a:t>
            </a:r>
            <a:r>
              <a:rPr lang="en-US" sz="2800" spc="-5" dirty="0" err="1">
                <a:latin typeface="Arial MT"/>
                <a:cs typeface="Arial MT"/>
              </a:rPr>
              <a:t>seperti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batu</a:t>
            </a:r>
            <a:r>
              <a:rPr lang="en-US" sz="2800" spc="-5" dirty="0">
                <a:latin typeface="Arial MT"/>
                <a:cs typeface="Arial MT"/>
              </a:rPr>
              <a:t>), </a:t>
            </a:r>
            <a:r>
              <a:rPr lang="en-US" sz="2800" spc="-5" dirty="0" err="1">
                <a:latin typeface="Arial MT"/>
                <a:cs typeface="Arial MT"/>
              </a:rPr>
              <a:t>aneurisma</a:t>
            </a:r>
            <a:r>
              <a:rPr lang="en-US" sz="2800" spc="-5" dirty="0">
                <a:latin typeface="Arial MT"/>
                <a:cs typeface="Arial MT"/>
              </a:rPr>
              <a:t> aorta </a:t>
            </a:r>
            <a:r>
              <a:rPr lang="en-US" sz="2800" spc="-5" dirty="0" err="1">
                <a:latin typeface="Arial MT"/>
                <a:cs typeface="Arial MT"/>
              </a:rPr>
              <a:t>perut</a:t>
            </a:r>
            <a:r>
              <a:rPr lang="en-US" sz="2800" spc="-5" dirty="0">
                <a:latin typeface="Arial MT"/>
                <a:cs typeface="Arial MT"/>
              </a:rPr>
              <a:t>, </a:t>
            </a:r>
            <a:r>
              <a:rPr lang="en-US" sz="2800" spc="-5" dirty="0" err="1">
                <a:latin typeface="Arial MT"/>
                <a:cs typeface="Arial MT"/>
              </a:rPr>
              <a:t>atau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pembedahan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baru-baru</a:t>
            </a:r>
            <a:r>
              <a:rPr lang="en-US" sz="2800" spc="-5" dirty="0">
                <a:latin typeface="Arial MT"/>
                <a:cs typeface="Arial MT"/>
              </a:rPr>
              <a:t> </a:t>
            </a:r>
            <a:r>
              <a:rPr lang="en-US" sz="2800" spc="-5" dirty="0" err="1">
                <a:latin typeface="Arial MT"/>
                <a:cs typeface="Arial MT"/>
              </a:rPr>
              <a:t>ini</a:t>
            </a:r>
            <a:endParaRPr sz="2800" dirty="0">
              <a:latin typeface="Arial MT"/>
              <a:cs typeface="Arial MT"/>
            </a:endParaRPr>
          </a:p>
        </p:txBody>
      </p:sp>
      <p:pic>
        <p:nvPicPr>
          <p:cNvPr id="14" name="object 1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574280" y="1424939"/>
            <a:ext cx="2956560" cy="4282440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815149"/>
            <a:ext cx="7597775" cy="4022090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spc="-5" dirty="0">
                <a:latin typeface="Arial"/>
                <a:cs typeface="Arial"/>
              </a:rPr>
              <a:t>Technical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Factors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Minimum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SID—40 inches (102 cm).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I</a:t>
            </a:r>
            <a:r>
              <a:rPr sz="3200" dirty="0">
                <a:latin typeface="Arial MT"/>
                <a:cs typeface="Arial MT"/>
              </a:rPr>
              <a:t>R</a:t>
            </a:r>
            <a:r>
              <a:rPr sz="3200" spc="-5" dirty="0">
                <a:latin typeface="Arial MT"/>
                <a:cs typeface="Arial MT"/>
              </a:rPr>
              <a:t> size—3</a:t>
            </a:r>
            <a:r>
              <a:rPr sz="3200" dirty="0">
                <a:latin typeface="Arial MT"/>
                <a:cs typeface="Arial MT"/>
              </a:rPr>
              <a:t>0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3</a:t>
            </a:r>
            <a:r>
              <a:rPr sz="3200" dirty="0">
                <a:latin typeface="Arial MT"/>
                <a:cs typeface="Arial MT"/>
              </a:rPr>
              <a:t>5</a:t>
            </a:r>
            <a:r>
              <a:rPr sz="3200" spc="-5" dirty="0">
                <a:latin typeface="Arial MT"/>
                <a:cs typeface="Arial MT"/>
              </a:rPr>
              <a:t> c</a:t>
            </a:r>
            <a:r>
              <a:rPr sz="3200" dirty="0">
                <a:latin typeface="Arial MT"/>
                <a:cs typeface="Arial MT"/>
              </a:rPr>
              <a:t>m</a:t>
            </a:r>
            <a:r>
              <a:rPr sz="3200" spc="-5" dirty="0">
                <a:latin typeface="Arial MT"/>
                <a:cs typeface="Arial MT"/>
              </a:rPr>
              <a:t> (1</a:t>
            </a:r>
            <a:r>
              <a:rPr sz="3200" dirty="0">
                <a:latin typeface="Arial MT"/>
                <a:cs typeface="Arial MT"/>
              </a:rPr>
              <a:t>1</a:t>
            </a:r>
            <a:r>
              <a:rPr sz="3200" spc="-5" dirty="0">
                <a:latin typeface="Arial MT"/>
                <a:cs typeface="Arial MT"/>
              </a:rPr>
              <a:t> </a:t>
            </a:r>
            <a:r>
              <a:rPr sz="3200" spc="5" dirty="0">
                <a:latin typeface="SimSun"/>
                <a:cs typeface="SimSun"/>
              </a:rPr>
              <a:t>×</a:t>
            </a:r>
            <a:r>
              <a:rPr sz="3200" spc="-715" dirty="0">
                <a:latin typeface="SimSun"/>
                <a:cs typeface="SimSun"/>
              </a:rPr>
              <a:t> </a:t>
            </a:r>
            <a:r>
              <a:rPr sz="3200" spc="-5" dirty="0">
                <a:latin typeface="Arial MT"/>
                <a:cs typeface="Arial MT"/>
              </a:rPr>
              <a:t>1</a:t>
            </a:r>
            <a:r>
              <a:rPr sz="3200" dirty="0">
                <a:latin typeface="Arial MT"/>
                <a:cs typeface="Arial MT"/>
              </a:rPr>
              <a:t>4</a:t>
            </a:r>
            <a:r>
              <a:rPr sz="3200" spc="-5" dirty="0">
                <a:latin typeface="Arial MT"/>
                <a:cs typeface="Arial MT"/>
              </a:rPr>
              <a:t> inche</a:t>
            </a:r>
            <a:r>
              <a:rPr sz="3200" dirty="0">
                <a:latin typeface="Arial MT"/>
                <a:cs typeface="Arial MT"/>
              </a:rPr>
              <a:t>s</a:t>
            </a:r>
            <a:r>
              <a:rPr sz="3200" spc="-5" dirty="0">
                <a:latin typeface="Arial MT"/>
                <a:cs typeface="Arial MT"/>
              </a:rPr>
              <a:t> i</a:t>
            </a:r>
            <a:r>
              <a:rPr sz="3200" dirty="0">
                <a:latin typeface="Arial MT"/>
                <a:cs typeface="Arial MT"/>
              </a:rPr>
              <a:t>f  </a:t>
            </a:r>
            <a:r>
              <a:rPr sz="3200" spc="-5" dirty="0">
                <a:latin typeface="Arial MT"/>
                <a:cs typeface="Arial MT"/>
              </a:rPr>
              <a:t>available), landscape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Grid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Analog—70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75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Digital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systems—80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</a:t>
            </a:r>
            <a:r>
              <a:rPr sz="3200" dirty="0">
                <a:latin typeface="Arial MT"/>
                <a:cs typeface="Arial MT"/>
              </a:rPr>
              <a:t>85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dirty="0">
                <a:latin typeface="Arial MT"/>
                <a:cs typeface="Arial MT"/>
              </a:rPr>
              <a:t>kV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range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960564"/>
            <a:ext cx="7576184" cy="392493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5"/>
              </a:spcBef>
            </a:pPr>
            <a:r>
              <a:rPr sz="3200" b="1" spc="-5" dirty="0">
                <a:latin typeface="Arial"/>
                <a:cs typeface="Arial"/>
              </a:rPr>
              <a:t>Shielding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Shield radiosensitive tissues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outside 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region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interest.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465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</a:pPr>
            <a:r>
              <a:rPr sz="3200" b="1" spc="-5" dirty="0">
                <a:latin typeface="Arial"/>
                <a:cs typeface="Arial"/>
              </a:rPr>
              <a:t>Patient</a:t>
            </a:r>
            <a:r>
              <a:rPr sz="3200" b="1" spc="-3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Position</a:t>
            </a:r>
            <a:endParaRPr sz="3200">
              <a:latin typeface="Arial"/>
              <a:cs typeface="Arial"/>
            </a:endParaRPr>
          </a:p>
          <a:p>
            <a:pPr marL="121920" marR="105156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latin typeface="Arial MT"/>
                <a:cs typeface="Arial MT"/>
              </a:rPr>
              <a:t>Position the patient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supine,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with the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compression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device in place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53254" y="502154"/>
            <a:ext cx="253301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Part</a:t>
            </a:r>
            <a:r>
              <a:rPr spc="-60" dirty="0"/>
              <a:t> </a:t>
            </a:r>
            <a:r>
              <a:rPr spc="-5" dirty="0"/>
              <a:t>Position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351597"/>
            <a:ext cx="8060690" cy="434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7622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 MT"/>
                <a:cs typeface="Arial MT"/>
              </a:rPr>
              <a:t>Align midsagittal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plane </a:t>
            </a:r>
            <a:r>
              <a:rPr sz="2400" spc="-5" dirty="0">
                <a:latin typeface="Arial MT"/>
                <a:cs typeface="Arial MT"/>
              </a:rPr>
              <a:t>to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centerline </a:t>
            </a:r>
            <a:r>
              <a:rPr sz="2400" dirty="0">
                <a:latin typeface="Arial MT"/>
                <a:cs typeface="Arial MT"/>
              </a:rPr>
              <a:t>of </a:t>
            </a:r>
            <a:r>
              <a:rPr sz="2400" spc="-5" dirty="0">
                <a:latin typeface="Arial MT"/>
                <a:cs typeface="Arial MT"/>
              </a:rPr>
              <a:t>table</a:t>
            </a:r>
            <a:r>
              <a:rPr sz="2400" dirty="0">
                <a:latin typeface="Arial MT"/>
                <a:cs typeface="Arial MT"/>
              </a:rPr>
              <a:t> or grid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and </a:t>
            </a:r>
            <a:r>
              <a:rPr sz="2400" spc="-65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to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CR.</a:t>
            </a:r>
            <a:endParaRPr sz="24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 MT"/>
                <a:cs typeface="Arial MT"/>
              </a:rPr>
              <a:t>Flex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and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support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knees.</a:t>
            </a:r>
            <a:endParaRPr sz="24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 MT"/>
                <a:cs typeface="Arial MT"/>
              </a:rPr>
              <a:t>Position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arms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away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from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body.</a:t>
            </a:r>
            <a:endParaRPr sz="24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 MT"/>
                <a:cs typeface="Arial MT"/>
              </a:rPr>
              <a:t>Place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upper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edge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of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compression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paddles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at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level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of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iliac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crest.</a:t>
            </a:r>
            <a:endParaRPr sz="2400">
              <a:latin typeface="Arial MT"/>
              <a:cs typeface="Arial MT"/>
            </a:endParaRPr>
          </a:p>
          <a:p>
            <a:pPr marL="355600" marR="243204" indent="-342900">
              <a:lnSpc>
                <a:spcPct val="100000"/>
              </a:lnSpc>
              <a:spcBef>
                <a:spcPts val="575"/>
              </a:spcBef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Arial MT"/>
                <a:cs typeface="Arial MT"/>
              </a:rPr>
              <a:t>Inner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edges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of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paddles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should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almost</a:t>
            </a:r>
            <a:r>
              <a:rPr sz="2400" spc="-5" dirty="0">
                <a:latin typeface="Arial MT"/>
                <a:cs typeface="Arial MT"/>
              </a:rPr>
              <a:t> touch,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just</a:t>
            </a:r>
            <a:r>
              <a:rPr sz="2400" spc="-5" dirty="0">
                <a:latin typeface="Arial MT"/>
                <a:cs typeface="Arial MT"/>
              </a:rPr>
              <a:t> lateral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to the vertebral </a:t>
            </a:r>
            <a:r>
              <a:rPr sz="2400" dirty="0">
                <a:latin typeface="Arial MT"/>
                <a:cs typeface="Arial MT"/>
              </a:rPr>
              <a:t>spine on each side. </a:t>
            </a:r>
            <a:r>
              <a:rPr sz="2400" spc="-5" dirty="0">
                <a:latin typeface="Arial MT"/>
                <a:cs typeface="Arial MT"/>
              </a:rPr>
              <a:t>(This </a:t>
            </a:r>
            <a:r>
              <a:rPr sz="2400" dirty="0">
                <a:latin typeface="Arial MT"/>
                <a:cs typeface="Arial MT"/>
              </a:rPr>
              <a:t>places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maximum pressure over </a:t>
            </a:r>
            <a:r>
              <a:rPr sz="2400" spc="-5" dirty="0">
                <a:latin typeface="Arial MT"/>
                <a:cs typeface="Arial MT"/>
              </a:rPr>
              <a:t>the </a:t>
            </a:r>
            <a:r>
              <a:rPr sz="2400" dirty="0">
                <a:latin typeface="Arial MT"/>
                <a:cs typeface="Arial MT"/>
              </a:rPr>
              <a:t>area of </a:t>
            </a:r>
            <a:r>
              <a:rPr sz="2400" spc="-5" dirty="0">
                <a:latin typeface="Arial MT"/>
                <a:cs typeface="Arial MT"/>
              </a:rPr>
              <a:t>the ureters, </a:t>
            </a:r>
            <a:r>
              <a:rPr sz="2400" dirty="0">
                <a:latin typeface="Arial MT"/>
                <a:cs typeface="Arial MT"/>
              </a:rPr>
              <a:t>which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are just </a:t>
            </a:r>
            <a:r>
              <a:rPr sz="2400" spc="-5" dirty="0">
                <a:latin typeface="Arial MT"/>
                <a:cs typeface="Arial MT"/>
              </a:rPr>
              <a:t>lateral to the </a:t>
            </a:r>
            <a:r>
              <a:rPr sz="2400" dirty="0">
                <a:latin typeface="Arial MT"/>
                <a:cs typeface="Arial MT"/>
              </a:rPr>
              <a:t>lumbar spine and medial </a:t>
            </a:r>
            <a:r>
              <a:rPr sz="2400" spc="-5" dirty="0">
                <a:latin typeface="Arial MT"/>
                <a:cs typeface="Arial MT"/>
              </a:rPr>
              <a:t>to the </a:t>
            </a:r>
            <a:r>
              <a:rPr sz="2400" dirty="0">
                <a:latin typeface="Arial MT"/>
                <a:cs typeface="Arial MT"/>
              </a:rPr>
              <a:t> sacroiliac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[SI] joints.)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59939" y="1396174"/>
            <a:ext cx="6581775" cy="226758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121920">
              <a:lnSpc>
                <a:spcPct val="100000"/>
              </a:lnSpc>
              <a:spcBef>
                <a:spcPts val="860"/>
              </a:spcBef>
            </a:pPr>
            <a:r>
              <a:rPr sz="3200" b="1" dirty="0">
                <a:latin typeface="Arial"/>
                <a:cs typeface="Arial"/>
              </a:rPr>
              <a:t>CR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Direct </a:t>
            </a:r>
            <a:r>
              <a:rPr sz="3200" dirty="0">
                <a:latin typeface="Arial MT"/>
                <a:cs typeface="Arial MT"/>
              </a:rPr>
              <a:t>CR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endicular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to IR.</a:t>
            </a:r>
            <a:endParaRPr sz="3200">
              <a:latin typeface="Arial MT"/>
              <a:cs typeface="Arial MT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Center to midway between xiphoid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process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and iliac crests.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68407" y="877887"/>
            <a:ext cx="526542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/>
              <a:t>Recommended</a:t>
            </a:r>
            <a:r>
              <a:rPr spc="-30" dirty="0"/>
              <a:t> </a:t>
            </a:r>
            <a:r>
              <a:rPr spc="-5" dirty="0"/>
              <a:t>Collimation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9939" y="1762442"/>
            <a:ext cx="7598409" cy="21717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Collimate </a:t>
            </a:r>
            <a:r>
              <a:rPr sz="3200" dirty="0">
                <a:latin typeface="Arial MT"/>
                <a:cs typeface="Arial MT"/>
              </a:rPr>
              <a:t>on</a:t>
            </a:r>
            <a:r>
              <a:rPr sz="3200" spc="-5" dirty="0">
                <a:latin typeface="Arial MT"/>
                <a:cs typeface="Arial MT"/>
              </a:rPr>
              <a:t> all four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sides to anatomy of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interest</a:t>
            </a:r>
            <a:endParaRPr sz="3200">
              <a:latin typeface="Arial MT"/>
              <a:cs typeface="Arial MT"/>
            </a:endParaRPr>
          </a:p>
          <a:p>
            <a:pPr marL="121920">
              <a:lnSpc>
                <a:spcPct val="100000"/>
              </a:lnSpc>
              <a:spcBef>
                <a:spcPts val="765"/>
              </a:spcBef>
            </a:pPr>
            <a:r>
              <a:rPr sz="3200" b="1" spc="-5" dirty="0">
                <a:latin typeface="Arial"/>
                <a:cs typeface="Arial"/>
              </a:rPr>
              <a:t>Respiration</a:t>
            </a:r>
            <a:r>
              <a:rPr sz="3200" b="1" spc="-2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Suspend</a:t>
            </a:r>
            <a:endParaRPr sz="3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respiration after expiration and expose.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69160" y="4561522"/>
            <a:ext cx="7963534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sz="2000" b="1" spc="25" dirty="0">
                <a:latin typeface="Arial"/>
                <a:cs typeface="Arial"/>
              </a:rPr>
              <a:t>NOTE </a:t>
            </a:r>
            <a:r>
              <a:rPr sz="2000" b="1" dirty="0">
                <a:latin typeface="Arial"/>
                <a:cs typeface="Arial"/>
              </a:rPr>
              <a:t>: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spc="25" dirty="0">
                <a:latin typeface="Arial MT"/>
                <a:cs typeface="Arial MT"/>
              </a:rPr>
              <a:t>Immediately </a:t>
            </a:r>
            <a:r>
              <a:rPr sz="2000" spc="20" dirty="0">
                <a:latin typeface="Arial MT"/>
                <a:cs typeface="Arial MT"/>
              </a:rPr>
              <a:t>after </a:t>
            </a:r>
            <a:r>
              <a:rPr sz="2000" spc="25" dirty="0">
                <a:latin typeface="Arial MT"/>
                <a:cs typeface="Arial MT"/>
              </a:rPr>
              <a:t>injection </a:t>
            </a:r>
            <a:r>
              <a:rPr sz="2000" spc="10" dirty="0">
                <a:latin typeface="Arial MT"/>
                <a:cs typeface="Arial MT"/>
              </a:rPr>
              <a:t>of </a:t>
            </a:r>
            <a:r>
              <a:rPr sz="2000" spc="25" dirty="0">
                <a:latin typeface="Arial MT"/>
                <a:cs typeface="Arial MT"/>
              </a:rPr>
              <a:t>contrast medium, </a:t>
            </a:r>
            <a:r>
              <a:rPr sz="2000" spc="20" dirty="0">
                <a:latin typeface="Arial MT"/>
                <a:cs typeface="Arial MT"/>
              </a:rPr>
              <a:t>the </a:t>
            </a:r>
            <a:r>
              <a:rPr sz="2000" spc="25" dirty="0">
                <a:latin typeface="Arial MT"/>
                <a:cs typeface="Arial MT"/>
              </a:rPr>
              <a:t>paddles </a:t>
            </a:r>
            <a:r>
              <a:rPr sz="2000" spc="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are inflated and remain in place until the radiologist indicates </a:t>
            </a:r>
            <a:r>
              <a:rPr sz="2000" spc="5" dirty="0">
                <a:latin typeface="Arial MT"/>
                <a:cs typeface="Arial MT"/>
              </a:rPr>
              <a:t>that they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50" dirty="0">
                <a:latin typeface="Arial MT"/>
                <a:cs typeface="Arial MT"/>
              </a:rPr>
              <a:t>should </a:t>
            </a:r>
            <a:r>
              <a:rPr sz="2000" spc="30" dirty="0">
                <a:latin typeface="Arial MT"/>
                <a:cs typeface="Arial MT"/>
              </a:rPr>
              <a:t>be </a:t>
            </a:r>
            <a:r>
              <a:rPr sz="2000" spc="50" dirty="0">
                <a:latin typeface="Arial MT"/>
                <a:cs typeface="Arial MT"/>
              </a:rPr>
              <a:t>released. </a:t>
            </a:r>
            <a:r>
              <a:rPr sz="2000" spc="40" dirty="0">
                <a:latin typeface="Arial MT"/>
                <a:cs typeface="Arial MT"/>
              </a:rPr>
              <a:t>The </a:t>
            </a:r>
            <a:r>
              <a:rPr sz="2000" spc="50" dirty="0">
                <a:latin typeface="Arial MT"/>
                <a:cs typeface="Arial MT"/>
              </a:rPr>
              <a:t>imaging sequence </a:t>
            </a:r>
            <a:r>
              <a:rPr sz="2000" spc="30" dirty="0">
                <a:latin typeface="Arial MT"/>
                <a:cs typeface="Arial MT"/>
              </a:rPr>
              <a:t>is to be </a:t>
            </a:r>
            <a:r>
              <a:rPr sz="2000" spc="55" dirty="0">
                <a:latin typeface="Arial MT"/>
                <a:cs typeface="Arial MT"/>
              </a:rPr>
              <a:t>determined </a:t>
            </a:r>
            <a:r>
              <a:rPr sz="2000" spc="30" dirty="0">
                <a:latin typeface="Arial MT"/>
                <a:cs typeface="Arial MT"/>
              </a:rPr>
              <a:t>by </a:t>
            </a:r>
            <a:r>
              <a:rPr sz="2000" spc="35" dirty="0">
                <a:latin typeface="Arial MT"/>
                <a:cs typeface="Arial MT"/>
              </a:rPr>
              <a:t> </a:t>
            </a:r>
            <a:r>
              <a:rPr sz="2000" spc="-10" dirty="0">
                <a:latin typeface="Arial MT"/>
                <a:cs typeface="Arial MT"/>
              </a:rPr>
              <a:t>department </a:t>
            </a:r>
            <a:r>
              <a:rPr sz="2000" spc="-5" dirty="0">
                <a:latin typeface="Arial MT"/>
                <a:cs typeface="Arial MT"/>
              </a:rPr>
              <a:t>protocol or by the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radiologist.</a:t>
            </a:r>
            <a:endParaRPr sz="20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6174" y="319277"/>
            <a:ext cx="2547290" cy="345490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88340" y="1186180"/>
            <a:ext cx="10815320" cy="2074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748665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Bontrager's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Textbook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Radiographic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Positioning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and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Related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Anatomy,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9th Edition</a:t>
            </a:r>
            <a:endParaRPr sz="3200">
              <a:latin typeface="Arial MT"/>
              <a:cs typeface="Arial MT"/>
            </a:endParaRPr>
          </a:p>
          <a:p>
            <a:pPr marL="355600" indent="-342900">
              <a:lnSpc>
                <a:spcPct val="10000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 MT"/>
                <a:cs typeface="Arial MT"/>
              </a:rPr>
              <a:t>Merrill's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Atlas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of</a:t>
            </a:r>
            <a:r>
              <a:rPr sz="3200" spc="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Radiographic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Positioning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and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Procedures</a:t>
            </a:r>
            <a:endParaRPr sz="3200">
              <a:latin typeface="Arial MT"/>
              <a:cs typeface="Arial MT"/>
            </a:endParaRPr>
          </a:p>
          <a:p>
            <a:pPr marL="355600">
              <a:lnSpc>
                <a:spcPct val="100000"/>
              </a:lnSpc>
            </a:pPr>
            <a:r>
              <a:rPr sz="3200" dirty="0">
                <a:latin typeface="Arial MT"/>
                <a:cs typeface="Arial MT"/>
              </a:rPr>
              <a:t>-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Volume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2,14th</a:t>
            </a:r>
            <a:r>
              <a:rPr sz="3200" spc="-1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Edition</a:t>
            </a:r>
            <a:endParaRPr sz="3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2862</Words>
  <Application>Microsoft Office PowerPoint</Application>
  <PresentationFormat>Widescreen</PresentationFormat>
  <Paragraphs>237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1" baseType="lpstr">
      <vt:lpstr>SimSun</vt:lpstr>
      <vt:lpstr>Arial</vt:lpstr>
      <vt:lpstr>Arial MT</vt:lpstr>
      <vt:lpstr>Calibri</vt:lpstr>
      <vt:lpstr>Calibri Light</vt:lpstr>
      <vt:lpstr>Office Theme</vt:lpstr>
      <vt:lpstr>IVU (Intravena Urografi)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Bolus Injection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Recommended Collimation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Recommended Collimation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Recommended Collimation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Recommended Collimation</vt:lpstr>
      <vt:lpstr>PowerPoint Presentation</vt:lpstr>
      <vt:lpstr>PowerPoint Presentation</vt:lpstr>
      <vt:lpstr>PowerPoint Presentation</vt:lpstr>
      <vt:lpstr>Part Position</vt:lpstr>
      <vt:lpstr>PowerPoint Presentation</vt:lpstr>
      <vt:lpstr>Recommended Collimation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IVU </dc:title>
  <dc:creator>coffeh4@gmail.com</dc:creator>
  <cp:lastModifiedBy>coffeh4@gmail.com</cp:lastModifiedBy>
  <cp:revision>50</cp:revision>
  <dcterms:created xsi:type="dcterms:W3CDTF">2024-12-11T02:09:43Z</dcterms:created>
  <dcterms:modified xsi:type="dcterms:W3CDTF">2024-12-19T08:58:24Z</dcterms:modified>
</cp:coreProperties>
</file>